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4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2" r:id="rId9"/>
    <p:sldId id="263" r:id="rId10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8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88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9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41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87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07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3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0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3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2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7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2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5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5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5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perspectives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manities2020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7334" y="551328"/>
            <a:ext cx="8596668" cy="17615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ITE and beyond: </a:t>
            </a:r>
            <a:r>
              <a:rPr lang="en-GB" sz="2400" dirty="0" smtClean="0">
                <a:solidFill>
                  <a:schemeClr val="tx1"/>
                </a:solidFill>
              </a:rPr>
              <a:t/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>the </a:t>
            </a:r>
            <a:r>
              <a:rPr lang="en-GB" sz="2400" dirty="0">
                <a:solidFill>
                  <a:schemeClr val="tx1"/>
                </a:solidFill>
              </a:rPr>
              <a:t>challenges for the current decade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 smtClean="0">
                <a:solidFill>
                  <a:schemeClr val="tx1"/>
                </a:solidFill>
              </a:rPr>
              <a:t>Naptec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Conference</a:t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>6</a:t>
            </a:r>
            <a:r>
              <a:rPr lang="en-GB" sz="2400" baseline="30000" dirty="0" smtClean="0">
                <a:solidFill>
                  <a:schemeClr val="tx1"/>
                </a:solidFill>
              </a:rPr>
              <a:t>th</a:t>
            </a:r>
            <a:r>
              <a:rPr lang="en-GB" sz="2400" dirty="0" smtClean="0">
                <a:solidFill>
                  <a:schemeClr val="tx1"/>
                </a:solidFill>
              </a:rPr>
              <a:t> November 2020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b="1" i="1" dirty="0" smtClean="0"/>
          </a:p>
          <a:p>
            <a:pPr marL="0" indent="0" algn="ctr">
              <a:buNone/>
            </a:pPr>
            <a:endParaRPr lang="en-GB" sz="2000" b="1" i="1" dirty="0" smtClean="0"/>
          </a:p>
          <a:p>
            <a:pPr marL="0" indent="0" algn="ctr">
              <a:buNone/>
            </a:pPr>
            <a:endParaRPr lang="en-GB" sz="2000" b="1" i="1" dirty="0"/>
          </a:p>
          <a:p>
            <a:pPr marL="0" indent="0" algn="ctr">
              <a:buNone/>
            </a:pPr>
            <a:r>
              <a:rPr lang="en-GB" sz="2400" b="1" i="1" dirty="0" smtClean="0"/>
              <a:t>Reflections </a:t>
            </a:r>
            <a:r>
              <a:rPr lang="en-GB" sz="2400" b="1" i="1" dirty="0"/>
              <a:t>on current challenges </a:t>
            </a:r>
            <a:endParaRPr lang="en-GB" sz="2400" b="1" i="1" dirty="0" smtClean="0"/>
          </a:p>
          <a:p>
            <a:pPr marL="0" indent="0" algn="ctr">
              <a:buNone/>
            </a:pPr>
            <a:r>
              <a:rPr lang="en-GB" sz="2400" b="1" i="1" dirty="0" smtClean="0"/>
              <a:t>and possible </a:t>
            </a:r>
            <a:r>
              <a:rPr lang="en-GB" sz="2400" b="1" i="1" dirty="0"/>
              <a:t>ways forward in uncertain </a:t>
            </a:r>
            <a:r>
              <a:rPr lang="en-GB" sz="2400" b="1" i="1" dirty="0" smtClean="0"/>
              <a:t>times</a:t>
            </a:r>
          </a:p>
          <a:p>
            <a:pPr marL="0" indent="0" algn="ctr">
              <a:buNone/>
            </a:pPr>
            <a:endParaRPr lang="en-GB" sz="2000" b="1" i="1" dirty="0"/>
          </a:p>
          <a:p>
            <a:pPr marL="0" indent="0" algn="ctr">
              <a:buNone/>
            </a:pPr>
            <a:r>
              <a:rPr lang="en-GB" sz="2000" b="1" i="1" dirty="0" smtClean="0"/>
              <a:t> Dr Tony Eaude</a:t>
            </a:r>
          </a:p>
          <a:p>
            <a:pPr marL="0" indent="0" algn="ctr">
              <a:buNone/>
            </a:pPr>
            <a:r>
              <a:rPr lang="en-GB" sz="2000" b="1" i="1" dirty="0" smtClean="0">
                <a:solidFill>
                  <a:schemeClr val="tx1"/>
                </a:solidFill>
                <a:hlinkClick r:id="rId2"/>
              </a:rPr>
              <a:t>www.edperspectives.org.uk</a:t>
            </a:r>
            <a:r>
              <a:rPr lang="en-GB" sz="2000" b="1" i="1" dirty="0" smtClean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5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 few challenges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the really big ones related to the survival of the human race – </a:t>
            </a:r>
            <a:r>
              <a:rPr lang="en-GB" dirty="0" err="1"/>
              <a:t>eg</a:t>
            </a:r>
            <a:r>
              <a:rPr lang="en-GB" dirty="0"/>
              <a:t> climate change, environmental </a:t>
            </a:r>
            <a:r>
              <a:rPr lang="en-GB" dirty="0" smtClean="0"/>
              <a:t>degradation, sustainability, democracy</a:t>
            </a:r>
            <a:endParaRPr lang="en-GB" dirty="0"/>
          </a:p>
          <a:p>
            <a:pPr lvl="0"/>
            <a:r>
              <a:rPr lang="en-GB" dirty="0" smtClean="0"/>
              <a:t>the </a:t>
            </a:r>
            <a:r>
              <a:rPr lang="en-GB" dirty="0"/>
              <a:t>issues related to advantage and disadvantage </a:t>
            </a:r>
            <a:r>
              <a:rPr lang="en-GB" dirty="0" smtClean="0"/>
              <a:t>are even </a:t>
            </a:r>
            <a:r>
              <a:rPr lang="en-GB" dirty="0"/>
              <a:t>more evident during 2020, both in terms of the disproportionate impact on children from disadvantaged backgrounds </a:t>
            </a:r>
            <a:r>
              <a:rPr lang="en-GB" dirty="0" smtClean="0"/>
              <a:t>and movements </a:t>
            </a:r>
            <a:r>
              <a:rPr lang="en-GB" dirty="0"/>
              <a:t>such as Black Lives Matter </a:t>
            </a:r>
          </a:p>
          <a:p>
            <a:r>
              <a:rPr lang="en-GB" dirty="0"/>
              <a:t>recognizing the importance of culture and that our cultural assumptions are not necessarily correct</a:t>
            </a:r>
          </a:p>
          <a:p>
            <a:r>
              <a:rPr lang="en-GB" dirty="0" smtClean="0"/>
              <a:t>the </a:t>
            </a:r>
            <a:r>
              <a:rPr lang="en-GB" dirty="0"/>
              <a:t>fragmentation of structures which have </a:t>
            </a:r>
            <a:r>
              <a:rPr lang="en-GB" dirty="0" smtClean="0"/>
              <a:t>previously helped </a:t>
            </a:r>
            <a:r>
              <a:rPr lang="en-GB" dirty="0"/>
              <a:t>children find a sense of identity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loss of the human aspect of education in the </a:t>
            </a:r>
            <a:r>
              <a:rPr lang="en-GB" dirty="0" smtClean="0"/>
              <a:t>race </a:t>
            </a:r>
            <a:r>
              <a:rPr lang="en-GB" dirty="0"/>
              <a:t>for results and the narrowing of the curriculum and the marginalization of the humanities and the arts</a:t>
            </a:r>
          </a:p>
          <a:p>
            <a:r>
              <a:rPr lang="en-GB" dirty="0"/>
              <a:t>retaining and motivating </a:t>
            </a:r>
            <a:r>
              <a:rPr lang="en-GB" dirty="0" smtClean="0"/>
              <a:t>teachers especially in the medium term</a:t>
            </a:r>
            <a:endParaRPr lang="en-GB" dirty="0"/>
          </a:p>
          <a:p>
            <a:pPr lvl="0"/>
            <a:r>
              <a:rPr lang="en-GB" dirty="0" smtClean="0"/>
              <a:t>the </a:t>
            </a:r>
            <a:r>
              <a:rPr lang="en-GB" dirty="0"/>
              <a:t>limitations of the delivery model and </a:t>
            </a:r>
            <a:r>
              <a:rPr lang="en-GB" dirty="0" smtClean="0"/>
              <a:t>the </a:t>
            </a:r>
            <a:r>
              <a:rPr lang="en-GB" dirty="0" err="1" smtClean="0"/>
              <a:t>deprofessionalisation</a:t>
            </a:r>
            <a:r>
              <a:rPr lang="en-GB" dirty="0" smtClean="0"/>
              <a:t> </a:t>
            </a:r>
            <a:r>
              <a:rPr lang="en-GB" dirty="0"/>
              <a:t>of teachers especially primary ones</a:t>
            </a:r>
          </a:p>
          <a:p>
            <a:pPr lvl="0"/>
            <a:r>
              <a:rPr lang="en-GB" dirty="0" smtClean="0"/>
              <a:t>new </a:t>
            </a:r>
            <a:r>
              <a:rPr lang="en-GB" dirty="0" smtClean="0"/>
              <a:t>more practical ones </a:t>
            </a:r>
            <a:r>
              <a:rPr lang="en-GB" dirty="0"/>
              <a:t>such as a worry about an overemphasis on online teaching and the possible reduction of group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50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few (not-so-simple) questions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we need to ask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/>
              <a:t>what is education? and what is it </a:t>
            </a:r>
            <a:r>
              <a:rPr lang="en-GB" dirty="0" smtClean="0"/>
              <a:t>for, especially when thinking about young children?</a:t>
            </a:r>
          </a:p>
          <a:p>
            <a:r>
              <a:rPr lang="en-GB" dirty="0" smtClean="0"/>
              <a:t>what does being a teacher entail? </a:t>
            </a:r>
            <a:r>
              <a:rPr lang="en-GB" dirty="0"/>
              <a:t>and what is distinctive about primary </a:t>
            </a:r>
            <a:r>
              <a:rPr lang="en-GB" dirty="0" smtClean="0"/>
              <a:t>teachers?</a:t>
            </a:r>
          </a:p>
          <a:p>
            <a:r>
              <a:rPr lang="en-GB" dirty="0" smtClean="0"/>
              <a:t>what does being a </a:t>
            </a:r>
            <a:r>
              <a:rPr lang="en-GB" dirty="0"/>
              <a:t>teacher </a:t>
            </a:r>
            <a:r>
              <a:rPr lang="en-GB" dirty="0" smtClean="0"/>
              <a:t>educator entail? </a:t>
            </a:r>
            <a:r>
              <a:rPr lang="en-GB" dirty="0"/>
              <a:t>and what are the implications for teacher educators both in ITE and beyond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85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chemeClr val="tx1"/>
                </a:solidFill>
              </a:rPr>
              <a:t>What </a:t>
            </a:r>
            <a:r>
              <a:rPr lang="en-GB" sz="3100" dirty="0">
                <a:solidFill>
                  <a:schemeClr val="tx1"/>
                </a:solidFill>
              </a:rPr>
              <a:t>is education? and what is it for, especially when thinking about young children?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 suggest that </a:t>
            </a:r>
            <a:r>
              <a:rPr lang="en-GB" dirty="0"/>
              <a:t>education</a:t>
            </a:r>
          </a:p>
          <a:p>
            <a:pPr lvl="0"/>
            <a:r>
              <a:rPr lang="en-GB" dirty="0"/>
              <a:t>is not just about skills for employability but something much broader, the type of person </a:t>
            </a:r>
            <a:r>
              <a:rPr lang="en-GB" dirty="0" smtClean="0"/>
              <a:t>a </a:t>
            </a:r>
            <a:r>
              <a:rPr lang="en-GB" dirty="0"/>
              <a:t>child both is and will become and the sort of society we all create </a:t>
            </a:r>
            <a:r>
              <a:rPr lang="en-GB" dirty="0" smtClean="0"/>
              <a:t>together </a:t>
            </a: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 smtClean="0"/>
              <a:t> more </a:t>
            </a:r>
            <a:r>
              <a:rPr lang="en-GB" dirty="0" smtClean="0"/>
              <a:t>humane, compassionate, equal?)</a:t>
            </a:r>
            <a:endParaRPr lang="en-GB" dirty="0"/>
          </a:p>
          <a:p>
            <a:pPr lvl="0"/>
            <a:r>
              <a:rPr lang="en-GB" dirty="0"/>
              <a:t>must help children to learn how to respond to and deal with uncertainty, building up </a:t>
            </a:r>
            <a:r>
              <a:rPr lang="en-GB" dirty="0" smtClean="0"/>
              <a:t>robust </a:t>
            </a:r>
            <a:r>
              <a:rPr lang="en-GB" dirty="0"/>
              <a:t>but flexible identities with qualities such as curiosity</a:t>
            </a:r>
            <a:r>
              <a:rPr lang="en-GB" dirty="0"/>
              <a:t>, resilience </a:t>
            </a:r>
            <a:r>
              <a:rPr lang="en-GB" dirty="0" smtClean="0"/>
              <a:t>in(</a:t>
            </a:r>
            <a:r>
              <a:rPr lang="en-GB" dirty="0" err="1" smtClean="0"/>
              <a:t>ter</a:t>
            </a:r>
            <a:r>
              <a:rPr lang="en-GB" dirty="0" smtClean="0"/>
              <a:t>)dependence and </a:t>
            </a:r>
            <a:r>
              <a:rPr lang="en-GB" dirty="0"/>
              <a:t>empathy rather than compliance, flakiness and narcissism</a:t>
            </a:r>
          </a:p>
          <a:p>
            <a:pPr lvl="0"/>
            <a:r>
              <a:rPr lang="en-GB" dirty="0"/>
              <a:t>must seek </a:t>
            </a:r>
            <a:r>
              <a:rPr lang="en-GB" dirty="0" smtClean="0"/>
              <a:t>to </a:t>
            </a:r>
            <a:r>
              <a:rPr lang="en-GB" dirty="0" smtClean="0"/>
              <a:t>enable </a:t>
            </a:r>
            <a:r>
              <a:rPr lang="en-GB" dirty="0" smtClean="0"/>
              <a:t>children </a:t>
            </a:r>
            <a:r>
              <a:rPr lang="en-GB" dirty="0" smtClean="0"/>
              <a:t>to </a:t>
            </a:r>
            <a:r>
              <a:rPr lang="en-GB" dirty="0"/>
              <a:t>have a sense of agency and voice</a:t>
            </a:r>
          </a:p>
          <a:p>
            <a:pPr lvl="0"/>
            <a:r>
              <a:rPr lang="en-GB" dirty="0"/>
              <a:t>is a long game, not a sprint race, </a:t>
            </a:r>
            <a:r>
              <a:rPr lang="en-GB" dirty="0" smtClean="0"/>
              <a:t>more </a:t>
            </a:r>
            <a:r>
              <a:rPr lang="en-GB" dirty="0"/>
              <a:t>like a ramble through </a:t>
            </a:r>
            <a:r>
              <a:rPr lang="en-GB" dirty="0" smtClean="0"/>
              <a:t>an </a:t>
            </a:r>
            <a:r>
              <a:rPr lang="en-GB" dirty="0" smtClean="0"/>
              <a:t>extensive range of different environments </a:t>
            </a:r>
            <a:r>
              <a:rPr lang="en-GB" dirty="0"/>
              <a:t>or a never-ending series of </a:t>
            </a:r>
            <a:r>
              <a:rPr lang="en-GB" dirty="0" smtClean="0"/>
              <a:t>museums</a:t>
            </a:r>
          </a:p>
          <a:p>
            <a:pPr lvl="0"/>
            <a:r>
              <a:rPr lang="en-GB" dirty="0"/>
              <a:t>n</a:t>
            </a:r>
            <a:r>
              <a:rPr lang="en-GB" dirty="0" smtClean="0"/>
              <a:t>eeds to be balanced and broadly-based with more emphasis than now on the humanities and the arts</a:t>
            </a:r>
            <a:endParaRPr lang="en-GB" dirty="0" smtClean="0"/>
          </a:p>
          <a:p>
            <a:pPr lvl="0"/>
            <a:r>
              <a:rPr lang="en-GB" dirty="0"/>
              <a:t>h</a:t>
            </a:r>
            <a:r>
              <a:rPr lang="en-GB" dirty="0" smtClean="0"/>
              <a:t>appens in many places other than schools, though schools matter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65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What are the humanities?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‘Put simply, the humanities matter because they enable children to:</a:t>
            </a:r>
          </a:p>
          <a:p>
            <a:pPr lvl="0"/>
            <a:r>
              <a:rPr lang="en-GB" dirty="0"/>
              <a:t>consider questions about the meaning and purpose of their lives;</a:t>
            </a:r>
          </a:p>
          <a:p>
            <a:pPr lvl="0"/>
            <a:r>
              <a:rPr lang="en-GB" dirty="0"/>
              <a:t>explore their own identities, values and beliefs and concepts such as time, space and faith;</a:t>
            </a:r>
          </a:p>
          <a:p>
            <a:pPr lvl="0"/>
            <a:r>
              <a:rPr lang="en-GB" dirty="0"/>
              <a:t>develop skills and habits associated with critical and creative thinking;</a:t>
            </a:r>
          </a:p>
          <a:p>
            <a:pPr lvl="0"/>
            <a:r>
              <a:rPr lang="en-GB" dirty="0"/>
              <a:t>extend their cultural and imaginative horizons;</a:t>
            </a:r>
          </a:p>
          <a:p>
            <a:pPr lvl="0"/>
            <a:r>
              <a:rPr lang="en-GB" dirty="0"/>
              <a:t>learn to empathise with people who are different, as well as those who are similar, thereby celebrating diversity and challenging stereotypes;</a:t>
            </a:r>
          </a:p>
          <a:p>
            <a:pPr lvl="0"/>
            <a:r>
              <a:rPr lang="en-GB" dirty="0"/>
              <a:t>learn about democracy, global citizenship and sustainability;</a:t>
            </a:r>
          </a:p>
          <a:p>
            <a:pPr lvl="0"/>
            <a:r>
              <a:rPr lang="en-GB" dirty="0"/>
              <a:t>strengthen a sense of care for themselves, each other and the planet in line with the UN Sustainable Development Goals</a:t>
            </a:r>
            <a:r>
              <a:rPr lang="en-GB" dirty="0" smtClean="0"/>
              <a:t>.’</a:t>
            </a:r>
          </a:p>
          <a:p>
            <a:pPr marL="0" lvl="0" indent="0" algn="r">
              <a:buNone/>
            </a:pPr>
            <a:r>
              <a:rPr lang="en-GB" dirty="0" smtClean="0"/>
              <a:t>Humanities 20:20 Manifesto</a:t>
            </a:r>
          </a:p>
          <a:p>
            <a:pPr marL="0" lvl="0" indent="0">
              <a:buNone/>
            </a:pPr>
            <a:r>
              <a:rPr lang="en-GB" i="1" dirty="0" smtClean="0"/>
              <a:t>&lt;Pause for questions/comments&gt;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1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W</a:t>
            </a:r>
            <a:r>
              <a:rPr lang="en-GB" dirty="0" smtClean="0">
                <a:solidFill>
                  <a:schemeClr val="tx1"/>
                </a:solidFill>
              </a:rPr>
              <a:t>hat </a:t>
            </a:r>
            <a:r>
              <a:rPr lang="en-GB" dirty="0">
                <a:solidFill>
                  <a:schemeClr val="tx1"/>
                </a:solidFill>
              </a:rPr>
              <a:t>does being a teacher entail? and what is distinctive about primary teachers?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enablers, with children seen as capable but inexperienced learners not empty vessels</a:t>
            </a:r>
          </a:p>
          <a:p>
            <a:pPr lvl="0"/>
            <a:r>
              <a:rPr lang="en-GB" dirty="0"/>
              <a:t>creators of conditions for learning, which immediately takes one into </a:t>
            </a:r>
          </a:p>
          <a:p>
            <a:pPr marL="0" indent="0">
              <a:buNone/>
            </a:pPr>
            <a:r>
              <a:rPr lang="en-GB" dirty="0" smtClean="0"/>
              <a:t>	environments </a:t>
            </a:r>
            <a:r>
              <a:rPr lang="en-GB" dirty="0"/>
              <a:t>which are inclusive, hospitable and humane</a:t>
            </a:r>
          </a:p>
          <a:p>
            <a:pPr marL="0" indent="0">
              <a:buNone/>
            </a:pPr>
            <a:r>
              <a:rPr lang="en-GB" dirty="0" smtClean="0"/>
              <a:t>	experiences </a:t>
            </a:r>
            <a:r>
              <a:rPr lang="en-GB" dirty="0"/>
              <a:t>which are exciting, engaging and challenging</a:t>
            </a:r>
          </a:p>
          <a:p>
            <a:pPr marL="0" indent="0">
              <a:buNone/>
            </a:pPr>
            <a:r>
              <a:rPr lang="en-GB" dirty="0" smtClean="0"/>
              <a:t>	relationships </a:t>
            </a:r>
            <a:r>
              <a:rPr lang="en-GB" dirty="0"/>
              <a:t>of mutual </a:t>
            </a:r>
            <a:r>
              <a:rPr lang="en-GB" dirty="0" smtClean="0"/>
              <a:t>trust, with </a:t>
            </a:r>
            <a:r>
              <a:rPr lang="en-GB" dirty="0"/>
              <a:t>continuity </a:t>
            </a:r>
            <a:r>
              <a:rPr lang="en-GB" dirty="0" smtClean="0"/>
              <a:t>where possible</a:t>
            </a:r>
            <a:endParaRPr lang="en-GB" dirty="0"/>
          </a:p>
          <a:p>
            <a:pPr lvl="0"/>
            <a:r>
              <a:rPr lang="en-GB" dirty="0"/>
              <a:t>curriculum </a:t>
            </a:r>
            <a:r>
              <a:rPr lang="en-GB" dirty="0" smtClean="0"/>
              <a:t>makers, adapters </a:t>
            </a:r>
            <a:r>
              <a:rPr lang="en-GB" dirty="0"/>
              <a:t>and </a:t>
            </a:r>
            <a:r>
              <a:rPr lang="en-GB" dirty="0" err="1"/>
              <a:t>tweakers</a:t>
            </a:r>
            <a:r>
              <a:rPr lang="en-GB" dirty="0"/>
              <a:t> – and perhaps resisters </a:t>
            </a:r>
            <a:r>
              <a:rPr lang="en-GB" dirty="0" smtClean="0"/>
              <a:t>or even </a:t>
            </a:r>
            <a:r>
              <a:rPr lang="en-GB" dirty="0" err="1"/>
              <a:t>underminers</a:t>
            </a:r>
            <a:r>
              <a:rPr lang="en-GB" dirty="0"/>
              <a:t> - rather than deliverers, compliers or </a:t>
            </a:r>
            <a:r>
              <a:rPr lang="en-GB" dirty="0" smtClean="0"/>
              <a:t>perfectionists</a:t>
            </a:r>
            <a:endParaRPr lang="en-GB" dirty="0"/>
          </a:p>
          <a:p>
            <a:pPr lvl="0"/>
            <a:r>
              <a:rPr lang="en-GB" dirty="0"/>
              <a:t>professionals in the sense of having a significant level of autonomy and </a:t>
            </a:r>
            <a:r>
              <a:rPr lang="en-GB" dirty="0" smtClean="0"/>
              <a:t>expertise based on pedagogical </a:t>
            </a:r>
            <a:r>
              <a:rPr lang="en-GB" dirty="0"/>
              <a:t>content knowledge which is broad rather than deep and </a:t>
            </a:r>
            <a:r>
              <a:rPr lang="en-GB" dirty="0" smtClean="0"/>
              <a:t>an intimate </a:t>
            </a:r>
            <a:r>
              <a:rPr lang="en-GB" dirty="0"/>
              <a:t>knowledge of how young children learn and </a:t>
            </a:r>
            <a:r>
              <a:rPr lang="en-GB" dirty="0" smtClean="0"/>
              <a:t>of a </a:t>
            </a:r>
            <a:r>
              <a:rPr lang="en-GB" dirty="0"/>
              <a:t>particular group of </a:t>
            </a:r>
            <a:r>
              <a:rPr lang="en-GB" dirty="0" smtClean="0"/>
              <a:t>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79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What does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being </a:t>
            </a:r>
            <a:r>
              <a:rPr lang="en-GB" sz="2400" dirty="0">
                <a:solidFill>
                  <a:schemeClr val="tx1"/>
                </a:solidFill>
              </a:rPr>
              <a:t>a teacher educator entail? and what are the implications for teacher educators both in ITE and beyond?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804" y="1622707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R</a:t>
            </a:r>
            <a:r>
              <a:rPr lang="en-GB" dirty="0" smtClean="0"/>
              <a:t>ather </a:t>
            </a:r>
            <a:r>
              <a:rPr lang="en-GB" dirty="0"/>
              <a:t>like </a:t>
            </a:r>
            <a:r>
              <a:rPr lang="en-GB" dirty="0" smtClean="0"/>
              <a:t>teaching, </a:t>
            </a:r>
            <a:r>
              <a:rPr lang="en-GB" dirty="0"/>
              <a:t>maybe even more so, the task is a long-term one, with immediate results only a very partial measure of success</a:t>
            </a:r>
          </a:p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eacher educators, whether in ITE or schools </a:t>
            </a:r>
          </a:p>
          <a:p>
            <a:r>
              <a:rPr lang="en-GB" dirty="0" smtClean="0"/>
              <a:t>must </a:t>
            </a:r>
            <a:r>
              <a:rPr lang="en-GB" dirty="0"/>
              <a:t>help teachers to see that how things are now is not how they have </a:t>
            </a:r>
            <a:r>
              <a:rPr lang="en-GB" dirty="0" smtClean="0"/>
              <a:t>always </a:t>
            </a:r>
            <a:r>
              <a:rPr lang="en-GB" dirty="0"/>
              <a:t>been nor </a:t>
            </a:r>
            <a:r>
              <a:rPr lang="en-GB" dirty="0" smtClean="0"/>
              <a:t>how </a:t>
            </a:r>
            <a:r>
              <a:rPr lang="en-GB" dirty="0"/>
              <a:t>they will always be in </a:t>
            </a:r>
            <a:r>
              <a:rPr lang="en-GB" dirty="0" smtClean="0"/>
              <a:t>future, especially in England</a:t>
            </a:r>
            <a:r>
              <a:rPr lang="en-GB" dirty="0"/>
              <a:t>. So </a:t>
            </a:r>
            <a:r>
              <a:rPr lang="en-GB" dirty="0" smtClean="0"/>
              <a:t>they </a:t>
            </a:r>
            <a:r>
              <a:rPr lang="en-GB" dirty="0"/>
              <a:t>- you - are more </a:t>
            </a:r>
            <a:r>
              <a:rPr lang="en-GB" dirty="0" smtClean="0"/>
              <a:t>like builders </a:t>
            </a:r>
            <a:r>
              <a:rPr lang="en-GB" dirty="0"/>
              <a:t>of strong foundations than </a:t>
            </a:r>
            <a:r>
              <a:rPr lang="en-GB" dirty="0" smtClean="0"/>
              <a:t>quick-fixers</a:t>
            </a:r>
            <a:endParaRPr lang="en-GB" dirty="0"/>
          </a:p>
          <a:p>
            <a:r>
              <a:rPr lang="en-GB" dirty="0" smtClean="0"/>
              <a:t>help </a:t>
            </a:r>
            <a:r>
              <a:rPr lang="en-GB" dirty="0"/>
              <a:t>students recognize that apparently uncontentious words such as curriculum, </a:t>
            </a:r>
            <a:r>
              <a:rPr lang="en-GB" dirty="0" smtClean="0"/>
              <a:t>knowledge</a:t>
            </a:r>
            <a:r>
              <a:rPr lang="en-GB" dirty="0"/>
              <a:t>, </a:t>
            </a:r>
            <a:r>
              <a:rPr lang="en-GB" dirty="0" smtClean="0"/>
              <a:t>subject knowledge and professionalism  </a:t>
            </a:r>
            <a:r>
              <a:rPr lang="en-GB" dirty="0"/>
              <a:t>are more complex and contested than they seem </a:t>
            </a:r>
            <a:r>
              <a:rPr lang="en-GB" dirty="0" smtClean="0"/>
              <a:t>and </a:t>
            </a:r>
            <a:r>
              <a:rPr lang="en-GB" dirty="0"/>
              <a:t>start to examine their own and other people’s assumptions about these </a:t>
            </a:r>
            <a:r>
              <a:rPr lang="en-GB" dirty="0" smtClean="0"/>
              <a:t>terms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line with what Shulman </a:t>
            </a:r>
            <a:r>
              <a:rPr lang="en-GB" dirty="0" smtClean="0"/>
              <a:t>(2004, 2005) calls </a:t>
            </a:r>
            <a:r>
              <a:rPr lang="en-GB" dirty="0"/>
              <a:t>‘signature pedagogy’, try to model the types of </a:t>
            </a:r>
            <a:r>
              <a:rPr lang="en-GB" dirty="0" smtClean="0"/>
              <a:t>approach </a:t>
            </a:r>
            <a:r>
              <a:rPr lang="en-GB" dirty="0"/>
              <a:t>and the qualities and dispositions that one wishes to encourage. This is </a:t>
            </a:r>
            <a:r>
              <a:rPr lang="en-GB" dirty="0" smtClean="0"/>
              <a:t>especially </a:t>
            </a:r>
            <a:r>
              <a:rPr lang="en-GB" dirty="0"/>
              <a:t>difficult when working on-line rather than face to </a:t>
            </a:r>
            <a:r>
              <a:rPr lang="en-GB" dirty="0" smtClean="0"/>
              <a:t>face</a:t>
            </a:r>
          </a:p>
          <a:p>
            <a:r>
              <a:rPr lang="en-GB" dirty="0" smtClean="0"/>
              <a:t>support each other especially less experienced teachers as part of learning communities (see Eaude 2018) not least because the task of teaching is so hard, so complex and so isolating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&lt;</a:t>
            </a:r>
            <a:r>
              <a:rPr lang="en-GB" i="1" dirty="0"/>
              <a:t>Pause for questions/comments&gt;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06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(not-so-simple) conclusions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eachers </a:t>
            </a:r>
            <a:r>
              <a:rPr lang="en-GB" dirty="0"/>
              <a:t>should</a:t>
            </a:r>
          </a:p>
          <a:p>
            <a:pPr lvl="0"/>
            <a:r>
              <a:rPr lang="en-GB" dirty="0"/>
              <a:t>concentrate on the social and emotional aspects of </a:t>
            </a:r>
            <a:r>
              <a:rPr lang="en-GB" dirty="0" smtClean="0"/>
              <a:t>learning, </a:t>
            </a:r>
            <a:r>
              <a:rPr lang="en-GB" dirty="0"/>
              <a:t>caring for children but challenging them, encouraging them (especially boys) to care for others as well as to be cared for;</a:t>
            </a:r>
          </a:p>
          <a:p>
            <a:pPr lvl="0"/>
            <a:r>
              <a:rPr lang="en-GB" dirty="0"/>
              <a:t>look out for funds of knowledge and hidden barriers especially for those who are disadvantaged;</a:t>
            </a:r>
          </a:p>
          <a:p>
            <a:pPr lvl="0"/>
            <a:r>
              <a:rPr lang="en-GB" dirty="0"/>
              <a:t>be confident </a:t>
            </a:r>
            <a:r>
              <a:rPr lang="en-GB" dirty="0" smtClean="0"/>
              <a:t>– but often show ‘confident uncertainty’ - and </a:t>
            </a:r>
            <a:r>
              <a:rPr lang="en-GB" dirty="0"/>
              <a:t>if need be bloody-minded.</a:t>
            </a:r>
          </a:p>
          <a:p>
            <a:pPr marL="0" indent="0">
              <a:buNone/>
            </a:pPr>
            <a:r>
              <a:rPr lang="en-GB" dirty="0"/>
              <a:t>and teacher educators should encourage those becoming teachers</a:t>
            </a:r>
          </a:p>
          <a:p>
            <a:pPr lvl="0"/>
            <a:r>
              <a:rPr lang="en-GB" dirty="0" smtClean="0"/>
              <a:t>to </a:t>
            </a:r>
            <a:r>
              <a:rPr lang="en-GB" dirty="0"/>
              <a:t>question and discuss </a:t>
            </a:r>
            <a:r>
              <a:rPr lang="en-GB" dirty="0" smtClean="0"/>
              <a:t>constantly apparently uncontested terms </a:t>
            </a:r>
            <a:r>
              <a:rPr lang="en-GB" dirty="0"/>
              <a:t>like the basics, curriculum and </a:t>
            </a:r>
            <a:r>
              <a:rPr lang="en-GB" dirty="0" smtClean="0"/>
              <a:t>subject knowledge</a:t>
            </a:r>
            <a:r>
              <a:rPr lang="en-GB" dirty="0"/>
              <a:t>;</a:t>
            </a:r>
          </a:p>
          <a:p>
            <a:r>
              <a:rPr lang="en-GB" dirty="0" smtClean="0"/>
              <a:t>to consider how young children think and learn in ways that are both similar to and different from how they themselves learn</a:t>
            </a:r>
          </a:p>
          <a:p>
            <a:pPr lvl="0"/>
            <a:r>
              <a:rPr lang="en-GB" dirty="0" smtClean="0"/>
              <a:t>to strive always to be good enough and maybe better, but not perfectionists, and to look after themselves and each other.</a:t>
            </a:r>
          </a:p>
          <a:p>
            <a:pPr marL="0" indent="0">
              <a:buNone/>
            </a:pPr>
            <a:r>
              <a:rPr lang="en-GB" dirty="0"/>
              <a:t>L</a:t>
            </a:r>
            <a:r>
              <a:rPr lang="en-GB" dirty="0" smtClean="0"/>
              <a:t>et’s </a:t>
            </a:r>
            <a:r>
              <a:rPr lang="en-GB" dirty="0"/>
              <a:t>not confuse education with </a:t>
            </a:r>
            <a:r>
              <a:rPr lang="en-GB" dirty="0" smtClean="0"/>
              <a:t>schooling- and be optimistic in spite of all the challenges we face.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52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references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Eaude</a:t>
            </a:r>
            <a:r>
              <a:rPr lang="en-GB" dirty="0"/>
              <a:t>, T. (</a:t>
            </a:r>
            <a:r>
              <a:rPr lang="en-GB" dirty="0" smtClean="0"/>
              <a:t>2018) </a:t>
            </a:r>
            <a:r>
              <a:rPr lang="en-GB" i="1" dirty="0" smtClean="0"/>
              <a:t>Developing </a:t>
            </a:r>
            <a:r>
              <a:rPr lang="en-GB" i="1" dirty="0"/>
              <a:t>the Expertise of Primary and Elementary Classroom </a:t>
            </a:r>
            <a:r>
              <a:rPr lang="en-GB" i="1" dirty="0" smtClean="0"/>
              <a:t>Teachers: Professional </a:t>
            </a:r>
            <a:r>
              <a:rPr lang="en-GB" i="1" dirty="0"/>
              <a:t>Learning for a Changing World </a:t>
            </a:r>
            <a:r>
              <a:rPr lang="en-GB" dirty="0"/>
              <a:t>London: Bloomsbury Academic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Eaude</a:t>
            </a:r>
            <a:r>
              <a:rPr lang="en-GB" dirty="0"/>
              <a:t>, T. (2020) </a:t>
            </a:r>
            <a:r>
              <a:rPr lang="en-GB" i="1" dirty="0"/>
              <a:t>Identity, Culture and Belonging: Educating Young Children for a Changing </a:t>
            </a:r>
            <a:r>
              <a:rPr lang="en-GB" i="1" dirty="0" smtClean="0"/>
              <a:t>World </a:t>
            </a:r>
            <a:r>
              <a:rPr lang="en-GB" dirty="0"/>
              <a:t>London: Bloomsbury Academic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Humanities20:20 </a:t>
            </a:r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www.humanities2020.org.uk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Shulman, L.S. (2004), </a:t>
            </a:r>
            <a:r>
              <a:rPr lang="en-GB" i="1" dirty="0"/>
              <a:t>The Wisdom of Practice - Essays on Teaching, Learning and Learning to </a:t>
            </a:r>
            <a:r>
              <a:rPr lang="en-GB" i="1" dirty="0" smtClean="0"/>
              <a:t>Teach</a:t>
            </a:r>
            <a:r>
              <a:rPr lang="en-GB" i="1" dirty="0"/>
              <a:t>, </a:t>
            </a:r>
            <a:r>
              <a:rPr lang="en-GB" dirty="0"/>
              <a:t>San Francisco: </a:t>
            </a:r>
            <a:r>
              <a:rPr lang="en-GB" dirty="0" err="1"/>
              <a:t>Jossey</a:t>
            </a:r>
            <a:r>
              <a:rPr lang="en-GB" dirty="0"/>
              <a:t> Bass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Shulman, L.S. (2005), ‘Signature Pedagogies in the Professions’, </a:t>
            </a:r>
            <a:r>
              <a:rPr lang="en-GB" i="1" dirty="0"/>
              <a:t>Daedalus, </a:t>
            </a:r>
            <a:r>
              <a:rPr lang="en-GB" dirty="0"/>
              <a:t>134 (3), 52- </a:t>
            </a:r>
            <a:r>
              <a:rPr lang="en-GB" dirty="0" smtClean="0"/>
              <a:t>9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1137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</TotalTime>
  <Words>1066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ITE and beyond:  the challenges for the current decade  Naptec Conference 6th November 2020</vt:lpstr>
      <vt:lpstr>A few challenges </vt:lpstr>
      <vt:lpstr>A few (not-so-simple) questions we need to ask</vt:lpstr>
      <vt:lpstr>What is education? and what is it for, especially when thinking about young children? </vt:lpstr>
      <vt:lpstr>What are the humanities?</vt:lpstr>
      <vt:lpstr>What does being a teacher entail? and what is distinctive about primary teachers?</vt:lpstr>
      <vt:lpstr>What does being a teacher educator entail? and what are the implications for teacher educators both in ITE and beyond?</vt:lpstr>
      <vt:lpstr>Some (not-so-simple) conclusions</vt:lpstr>
      <vt:lpstr>Some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Eaude</dc:creator>
  <cp:lastModifiedBy>Tony Eaude</cp:lastModifiedBy>
  <cp:revision>23</cp:revision>
  <cp:lastPrinted>2020-11-03T18:14:01Z</cp:lastPrinted>
  <dcterms:created xsi:type="dcterms:W3CDTF">2020-10-29T10:03:59Z</dcterms:created>
  <dcterms:modified xsi:type="dcterms:W3CDTF">2020-11-03T18:15:20Z</dcterms:modified>
</cp:coreProperties>
</file>