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9" r:id="rId3"/>
    <p:sldId id="257" r:id="rId4"/>
    <p:sldId id="258" r:id="rId5"/>
    <p:sldId id="261" r:id="rId6"/>
    <p:sldId id="262" r:id="rId7"/>
    <p:sldId id="263" r:id="rId8"/>
    <p:sldId id="267" r:id="rId9"/>
    <p:sldId id="268" r:id="rId10"/>
    <p:sldId id="269" r:id="rId11"/>
    <p:sldId id="270" r:id="rId12"/>
    <p:sldId id="264"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2" d="100"/>
          <a:sy n="72"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C863D8-1ECE-4C16-B7C6-B09B9D06112B}" type="datetimeFigureOut">
              <a:rPr lang="en-GB" smtClean="0"/>
              <a:t>24/09/2018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B6F914-AC6C-4BB5-984D-4AD3A531CC7D}" type="slidenum">
              <a:rPr lang="en-GB" smtClean="0"/>
              <a:t>‹#›</a:t>
            </a:fld>
            <a:endParaRPr lang="en-GB"/>
          </a:p>
        </p:txBody>
      </p:sp>
    </p:spTree>
    <p:extLst>
      <p:ext uri="{BB962C8B-B14F-4D97-AF65-F5344CB8AC3E}">
        <p14:creationId xmlns:p14="http://schemas.microsoft.com/office/powerpoint/2010/main" val="2144720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GB" dirty="0"/>
              <a:t>Is</a:t>
            </a:r>
            <a:r>
              <a:rPr lang="en-GB" baseline="0" dirty="0"/>
              <a:t> there a sense of </a:t>
            </a:r>
            <a:r>
              <a:rPr lang="en-GB" baseline="0" dirty="0" err="1"/>
              <a:t>blnce</a:t>
            </a:r>
            <a:r>
              <a:rPr lang="en-GB" baseline="0" dirty="0"/>
              <a:t> where the protectors are balancing out the stressors?</a:t>
            </a:r>
          </a:p>
          <a:p>
            <a:pPr marL="228600" indent="-228600">
              <a:buAutoNum type="arabicPeriod"/>
            </a:pPr>
            <a:r>
              <a:rPr lang="en-GB" baseline="0" dirty="0"/>
              <a:t>Resilience as not being an innate quality but rather the way </a:t>
            </a:r>
            <a:r>
              <a:rPr lang="en-GB" baseline="0" dirty="0" err="1"/>
              <a:t>envoronmenal</a:t>
            </a:r>
            <a:r>
              <a:rPr lang="en-GB" baseline="0" dirty="0"/>
              <a:t> </a:t>
            </a:r>
            <a:r>
              <a:rPr lang="en-GB" baseline="0" dirty="0" err="1"/>
              <a:t>pressues</a:t>
            </a:r>
            <a:r>
              <a:rPr lang="en-GB" baseline="0" dirty="0"/>
              <a:t> affect the self – as such resilience can be affected for better or for worse in school environments. This mixes with the personal pressures some put on themselves – the perfectionist who leaves the profession early because the </a:t>
            </a:r>
            <a:r>
              <a:rPr lang="en-GB" baseline="0" dirty="0" err="1"/>
              <a:t>comination</a:t>
            </a:r>
            <a:r>
              <a:rPr lang="en-GB" baseline="0" dirty="0"/>
              <a:t> of the workload and their own expectations is too much. </a:t>
            </a:r>
          </a:p>
          <a:p>
            <a:pPr marL="228600" indent="-228600">
              <a:buAutoNum type="arabicPeriod"/>
            </a:pPr>
            <a:r>
              <a:rPr lang="en-GB" baseline="0" dirty="0"/>
              <a:t>One of the stressors maybe the type of </a:t>
            </a:r>
            <a:r>
              <a:rPr lang="en-GB" baseline="0" dirty="0" err="1"/>
              <a:t>entoring</a:t>
            </a:r>
            <a:r>
              <a:rPr lang="en-GB" baseline="0" dirty="0"/>
              <a:t> that they receive – performativity, accountability cultures that can pit the Mandated top down aspects of </a:t>
            </a:r>
            <a:r>
              <a:rPr lang="en-GB" baseline="0" dirty="0" err="1"/>
              <a:t>metoring</a:t>
            </a:r>
            <a:r>
              <a:rPr lang="en-GB" baseline="0" dirty="0"/>
              <a:t> against the humanistic nurturing aspects of traditional conceptions of mentoring – Mullen,2012</a:t>
            </a:r>
          </a:p>
          <a:p>
            <a:pPr marL="228600" indent="-228600">
              <a:buAutoNum type="arabicPeriod"/>
            </a:pPr>
            <a:r>
              <a:rPr lang="en-GB" baseline="0" dirty="0" err="1"/>
              <a:t>Judegemwntoring</a:t>
            </a:r>
            <a:r>
              <a:rPr lang="en-GB" baseline="0" dirty="0"/>
              <a:t> </a:t>
            </a:r>
            <a:endParaRPr lang="en-GB" dirty="0"/>
          </a:p>
        </p:txBody>
      </p:sp>
      <p:sp>
        <p:nvSpPr>
          <p:cNvPr id="4" name="Slide Number Placeholder 3"/>
          <p:cNvSpPr>
            <a:spLocks noGrp="1"/>
          </p:cNvSpPr>
          <p:nvPr>
            <p:ph type="sldNum" sz="quarter" idx="10"/>
          </p:nvPr>
        </p:nvSpPr>
        <p:spPr/>
        <p:txBody>
          <a:bodyPr/>
          <a:lstStyle/>
          <a:p>
            <a:fld id="{0AB26AAF-B4E1-4861-A59A-71388574ACA8}" type="slidenum">
              <a:rPr lang="en-GB" smtClean="0"/>
              <a:t>2</a:t>
            </a:fld>
            <a:endParaRPr lang="en-GB"/>
          </a:p>
        </p:txBody>
      </p:sp>
    </p:spTree>
    <p:extLst>
      <p:ext uri="{BB962C8B-B14F-4D97-AF65-F5344CB8AC3E}">
        <p14:creationId xmlns:p14="http://schemas.microsoft.com/office/powerpoint/2010/main" val="1551320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10000"/>
          </a:bodyPr>
          <a:lstStyle/>
          <a:p>
            <a:r>
              <a:rPr lang="en-GB" sz="1050" kern="1200" dirty="0">
                <a:solidFill>
                  <a:schemeClr val="tx1"/>
                </a:solidFill>
                <a:effectLst/>
                <a:latin typeface="+mn-lt"/>
                <a:ea typeface="+mn-ea"/>
                <a:cs typeface="+mn-cs"/>
              </a:rPr>
              <a:t>Let’s</a:t>
            </a:r>
            <a:r>
              <a:rPr lang="en-GB" sz="1200" kern="1200" dirty="0">
                <a:solidFill>
                  <a:schemeClr val="tx1"/>
                </a:solidFill>
                <a:effectLst/>
                <a:latin typeface="+mn-lt"/>
                <a:ea typeface="+mn-ea"/>
                <a:cs typeface="+mn-cs"/>
              </a:rPr>
              <a:t> look at these four key components of personal resilience</a:t>
            </a:r>
            <a:r>
              <a:rPr lang="en-GB" sz="1200" kern="1200" baseline="0" dirty="0">
                <a:solidFill>
                  <a:schemeClr val="tx1"/>
                </a:solidFill>
                <a:effectLst/>
                <a:latin typeface="+mn-lt"/>
                <a:ea typeface="+mn-ea"/>
                <a:cs typeface="+mn-cs"/>
              </a:rPr>
              <a:t> (RC </a:t>
            </a:r>
            <a:r>
              <a:rPr lang="en-GB" sz="1200" kern="1200" baseline="0" dirty="0" err="1">
                <a:solidFill>
                  <a:schemeClr val="tx1"/>
                </a:solidFill>
                <a:effectLst/>
                <a:latin typeface="+mn-lt"/>
                <a:ea typeface="+mn-ea"/>
                <a:cs typeface="+mn-cs"/>
              </a:rPr>
              <a:t>nb</a:t>
            </a:r>
            <a:r>
              <a:rPr lang="en-GB" sz="1200" kern="1200" baseline="0" dirty="0">
                <a:solidFill>
                  <a:schemeClr val="tx1"/>
                </a:solidFill>
                <a:effectLst/>
                <a:latin typeface="+mn-lt"/>
                <a:ea typeface="+mn-ea"/>
                <a:cs typeface="+mn-cs"/>
              </a:rPr>
              <a:t>) in a bit more detail from the perspective of a trainee teacher. We use these lenses for discussions with the trainees.</a:t>
            </a:r>
            <a:endParaRPr lang="en-GB" sz="105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Purposefulness – From my research,</a:t>
            </a:r>
            <a:r>
              <a:rPr lang="en-GB" sz="1200" kern="1200" baseline="0" dirty="0">
                <a:solidFill>
                  <a:schemeClr val="tx1"/>
                </a:solidFill>
                <a:effectLst/>
                <a:latin typeface="+mn-lt"/>
                <a:ea typeface="+mn-ea"/>
                <a:cs typeface="+mn-cs"/>
              </a:rPr>
              <a:t> the resilient trainees</a:t>
            </a:r>
            <a:r>
              <a:rPr lang="en-GB" sz="1200" kern="1200" dirty="0">
                <a:solidFill>
                  <a:schemeClr val="tx1"/>
                </a:solidFill>
                <a:effectLst/>
                <a:latin typeface="+mn-lt"/>
                <a:ea typeface="+mn-ea"/>
                <a:cs typeface="+mn-cs"/>
              </a:rPr>
              <a:t> have a</a:t>
            </a:r>
            <a:r>
              <a:rPr lang="en-GB" sz="1200" kern="1200" baseline="0" dirty="0">
                <a:solidFill>
                  <a:schemeClr val="tx1"/>
                </a:solidFill>
                <a:effectLst/>
                <a:latin typeface="+mn-lt"/>
                <a:ea typeface="+mn-ea"/>
                <a:cs typeface="+mn-cs"/>
              </a:rPr>
              <a:t> clear </a:t>
            </a:r>
            <a:r>
              <a:rPr lang="en-GB" sz="1200" kern="1200" dirty="0">
                <a:solidFill>
                  <a:schemeClr val="tx1"/>
                </a:solidFill>
                <a:effectLst/>
                <a:latin typeface="+mn-lt"/>
                <a:ea typeface="+mn-ea"/>
                <a:cs typeface="+mn-cs"/>
              </a:rPr>
              <a:t>sense of purpose and the ethos of the school closely aligned. They are</a:t>
            </a:r>
            <a:r>
              <a:rPr lang="en-GB" sz="1200" kern="1200" baseline="0" dirty="0">
                <a:solidFill>
                  <a:schemeClr val="tx1"/>
                </a:solidFill>
                <a:effectLst/>
                <a:latin typeface="+mn-lt"/>
                <a:ea typeface="+mn-ea"/>
                <a:cs typeface="+mn-cs"/>
              </a:rPr>
              <a:t> working with mentors and PCMs who clearly care about their progress as a trainee.</a:t>
            </a:r>
            <a:endParaRPr lang="en-GB" sz="105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Adaptability –</a:t>
            </a:r>
            <a:r>
              <a:rPr lang="en-GB" sz="1200" kern="1200" baseline="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open-mindedness and flexibility;</a:t>
            </a:r>
            <a:r>
              <a:rPr lang="en-GB" sz="1200" kern="1200" baseline="0" dirty="0">
                <a:solidFill>
                  <a:schemeClr val="tx1"/>
                </a:solidFill>
                <a:effectLst/>
                <a:latin typeface="+mn-lt"/>
                <a:ea typeface="+mn-ea"/>
                <a:cs typeface="+mn-cs"/>
              </a:rPr>
              <a:t> for a trainee who moves from one school to another as part of their training, this can be challenging. Different and sometimes conflicting feedback e.g.</a:t>
            </a:r>
            <a:endParaRPr lang="en-GB" sz="105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Social support – family and friends, of course … but professionally the</a:t>
            </a:r>
            <a:r>
              <a:rPr lang="en-GB" sz="1200" kern="1200" baseline="0" dirty="0">
                <a:solidFill>
                  <a:schemeClr val="tx1"/>
                </a:solidFill>
                <a:effectLst/>
                <a:latin typeface="+mn-lt"/>
                <a:ea typeface="+mn-ea"/>
                <a:cs typeface="+mn-cs"/>
              </a:rPr>
              <a:t> trainees</a:t>
            </a:r>
            <a:r>
              <a:rPr lang="en-GB" sz="1200" kern="1200" dirty="0">
                <a:solidFill>
                  <a:schemeClr val="tx1"/>
                </a:solidFill>
                <a:effectLst/>
                <a:latin typeface="+mn-lt"/>
                <a:ea typeface="+mn-ea"/>
                <a:cs typeface="+mn-cs"/>
              </a:rPr>
              <a:t> have one another</a:t>
            </a:r>
            <a:r>
              <a:rPr lang="en-GB" sz="1200" kern="1200" baseline="0" dirty="0">
                <a:solidFill>
                  <a:schemeClr val="tx1"/>
                </a:solidFill>
                <a:effectLst/>
                <a:latin typeface="+mn-lt"/>
                <a:ea typeface="+mn-ea"/>
                <a:cs typeface="+mn-cs"/>
              </a:rPr>
              <a:t> and</a:t>
            </a:r>
            <a:r>
              <a:rPr lang="en-GB" sz="1200" kern="1200" dirty="0">
                <a:solidFill>
                  <a:schemeClr val="tx1"/>
                </a:solidFill>
                <a:effectLst/>
                <a:latin typeface="+mn-lt"/>
                <a:ea typeface="+mn-ea"/>
                <a:cs typeface="+mn-cs"/>
              </a:rPr>
              <a:t> tutors, their mentor, other school colleagues, PCM, wealth of reading to support and guide professional development. </a:t>
            </a:r>
            <a:endParaRPr lang="en-GB" sz="105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Confidence – Comes with good subject knowledge (subject-specific and pedagogy) and positive relationships – this requires self-awareness and hard work! </a:t>
            </a:r>
            <a:endParaRPr lang="en-GB" sz="105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r>
              <a:rPr lang="en-GB" sz="1050" kern="1200" dirty="0">
                <a:solidFill>
                  <a:schemeClr val="tx1"/>
                </a:solidFill>
                <a:effectLst/>
                <a:latin typeface="+mn-lt"/>
                <a:ea typeface="+mn-ea"/>
                <a:cs typeface="+mn-cs"/>
              </a:rPr>
              <a:t>My notes – see </a:t>
            </a:r>
            <a:r>
              <a:rPr lang="en-GB" sz="1050" kern="1200" dirty="0" err="1">
                <a:solidFill>
                  <a:schemeClr val="tx1"/>
                </a:solidFill>
                <a:effectLst/>
                <a:latin typeface="+mn-lt"/>
                <a:ea typeface="+mn-ea"/>
                <a:cs typeface="+mn-cs"/>
              </a:rPr>
              <a:t>robertson</a:t>
            </a:r>
            <a:r>
              <a:rPr lang="en-GB" sz="1050" kern="1200" baseline="0" dirty="0">
                <a:solidFill>
                  <a:schemeClr val="tx1"/>
                </a:solidFill>
                <a:effectLst/>
                <a:latin typeface="+mn-lt"/>
                <a:ea typeface="+mn-ea"/>
                <a:cs typeface="+mn-cs"/>
              </a:rPr>
              <a:t> and cooper website with free online test we could use as basis for discussions</a:t>
            </a:r>
          </a:p>
          <a:p>
            <a:r>
              <a:rPr lang="en-GB" sz="1050" kern="1200" baseline="0" dirty="0">
                <a:solidFill>
                  <a:schemeClr val="tx1"/>
                </a:solidFill>
                <a:effectLst/>
                <a:latin typeface="+mn-lt"/>
                <a:ea typeface="+mn-ea"/>
                <a:cs typeface="+mn-cs"/>
              </a:rPr>
              <a:t>Get them to focus on the positives as well as negatives</a:t>
            </a:r>
          </a:p>
          <a:p>
            <a:r>
              <a:rPr lang="en-GB" sz="1050" kern="1200" baseline="0" dirty="0">
                <a:solidFill>
                  <a:schemeClr val="tx1"/>
                </a:solidFill>
                <a:effectLst/>
                <a:latin typeface="+mn-lt"/>
                <a:ea typeface="+mn-ea"/>
                <a:cs typeface="+mn-cs"/>
              </a:rPr>
              <a:t>Mentors feedback on positives so there is a good balance</a:t>
            </a:r>
          </a:p>
          <a:p>
            <a:r>
              <a:rPr lang="en-GB" sz="1050" kern="1200" baseline="0" dirty="0">
                <a:solidFill>
                  <a:schemeClr val="tx1"/>
                </a:solidFill>
                <a:effectLst/>
                <a:latin typeface="+mn-lt"/>
                <a:ea typeface="+mn-ea"/>
                <a:cs typeface="+mn-cs"/>
              </a:rPr>
              <a:t>Previous </a:t>
            </a:r>
            <a:r>
              <a:rPr lang="en-GB" sz="1050" kern="1200" baseline="0" dirty="0" err="1">
                <a:solidFill>
                  <a:schemeClr val="tx1"/>
                </a:solidFill>
                <a:effectLst/>
                <a:latin typeface="+mn-lt"/>
                <a:ea typeface="+mn-ea"/>
                <a:cs typeface="+mn-cs"/>
              </a:rPr>
              <a:t>trainnees</a:t>
            </a:r>
            <a:r>
              <a:rPr lang="en-GB" sz="1050" kern="1200" baseline="0" dirty="0">
                <a:solidFill>
                  <a:schemeClr val="tx1"/>
                </a:solidFill>
                <a:effectLst/>
                <a:latin typeface="+mn-lt"/>
                <a:ea typeface="+mn-ea"/>
                <a:cs typeface="+mn-cs"/>
              </a:rPr>
              <a:t> talk about </a:t>
            </a:r>
            <a:r>
              <a:rPr lang="en-GB" sz="1050" kern="1200" baseline="0" dirty="0" err="1">
                <a:solidFill>
                  <a:schemeClr val="tx1"/>
                </a:solidFill>
                <a:effectLst/>
                <a:latin typeface="+mn-lt"/>
                <a:ea typeface="+mn-ea"/>
                <a:cs typeface="+mn-cs"/>
              </a:rPr>
              <a:t>importnace</a:t>
            </a:r>
            <a:r>
              <a:rPr lang="en-GB" sz="1050" kern="1200" baseline="0" dirty="0">
                <a:solidFill>
                  <a:schemeClr val="tx1"/>
                </a:solidFill>
                <a:effectLst/>
                <a:latin typeface="+mn-lt"/>
                <a:ea typeface="+mn-ea"/>
                <a:cs typeface="+mn-cs"/>
              </a:rPr>
              <a:t> of having some time off</a:t>
            </a:r>
          </a:p>
          <a:p>
            <a:r>
              <a:rPr lang="en-GB" sz="1050" kern="1200" baseline="0" dirty="0">
                <a:solidFill>
                  <a:schemeClr val="tx1"/>
                </a:solidFill>
                <a:effectLst/>
                <a:latin typeface="+mn-lt"/>
                <a:ea typeface="+mn-ea"/>
                <a:cs typeface="+mn-cs"/>
              </a:rPr>
              <a:t>After experiences get them to use metaphors to describe </a:t>
            </a:r>
            <a:r>
              <a:rPr lang="en-GB" sz="1050" kern="1200" baseline="0" dirty="0" err="1">
                <a:solidFill>
                  <a:schemeClr val="tx1"/>
                </a:solidFill>
                <a:effectLst/>
                <a:latin typeface="+mn-lt"/>
                <a:ea typeface="+mn-ea"/>
                <a:cs typeface="+mn-cs"/>
              </a:rPr>
              <a:t>whatvthey</a:t>
            </a:r>
            <a:r>
              <a:rPr lang="en-GB" sz="1050" kern="1200" baseline="0" dirty="0">
                <a:solidFill>
                  <a:schemeClr val="tx1"/>
                </a:solidFill>
                <a:effectLst/>
                <a:latin typeface="+mn-lt"/>
                <a:ea typeface="+mn-ea"/>
                <a:cs typeface="+mn-cs"/>
              </a:rPr>
              <a:t> are doing</a:t>
            </a:r>
          </a:p>
          <a:p>
            <a:r>
              <a:rPr lang="en-GB" sz="1050" kern="1200" baseline="0" dirty="0">
                <a:solidFill>
                  <a:schemeClr val="tx1"/>
                </a:solidFill>
                <a:effectLst/>
                <a:latin typeface="+mn-lt"/>
                <a:ea typeface="+mn-ea"/>
                <a:cs typeface="+mn-cs"/>
              </a:rPr>
              <a:t>What could </a:t>
            </a:r>
            <a:r>
              <a:rPr lang="en-GB" sz="1050" kern="1200" baseline="0" dirty="0" err="1">
                <a:solidFill>
                  <a:schemeClr val="tx1"/>
                </a:solidFill>
                <a:effectLst/>
                <a:latin typeface="+mn-lt"/>
                <a:ea typeface="+mn-ea"/>
                <a:cs typeface="+mn-cs"/>
              </a:rPr>
              <a:t>youbhave</a:t>
            </a:r>
            <a:r>
              <a:rPr lang="en-GB" sz="1050" kern="1200" baseline="0" dirty="0">
                <a:solidFill>
                  <a:schemeClr val="tx1"/>
                </a:solidFill>
                <a:effectLst/>
                <a:latin typeface="+mn-lt"/>
                <a:ea typeface="+mn-ea"/>
                <a:cs typeface="+mn-cs"/>
              </a:rPr>
              <a:t> done to cope better and what will you as an NQT</a:t>
            </a:r>
          </a:p>
          <a:p>
            <a:r>
              <a:rPr lang="en-GB" sz="1050" kern="1200" baseline="0">
                <a:solidFill>
                  <a:schemeClr val="tx1"/>
                </a:solidFill>
                <a:effectLst/>
                <a:latin typeface="+mn-lt"/>
                <a:ea typeface="+mn-ea"/>
                <a:cs typeface="+mn-cs"/>
              </a:rPr>
              <a:t>The </a:t>
            </a:r>
            <a:endParaRPr lang="en-GB" sz="1050" kern="1200" dirty="0">
              <a:solidFill>
                <a:schemeClr val="tx1"/>
              </a:solidFill>
              <a:effectLst/>
              <a:latin typeface="+mn-lt"/>
              <a:ea typeface="+mn-ea"/>
              <a:cs typeface="+mn-cs"/>
            </a:endParaRPr>
          </a:p>
          <a:p>
            <a:pPr lvl="1">
              <a:defRPr/>
            </a:pPr>
            <a:endParaRPr lang="en-GB" dirty="0"/>
          </a:p>
        </p:txBody>
      </p:sp>
      <p:sp>
        <p:nvSpPr>
          <p:cNvPr id="4" name="Slide Number Placeholder 3"/>
          <p:cNvSpPr>
            <a:spLocks noGrp="1"/>
          </p:cNvSpPr>
          <p:nvPr>
            <p:ph type="sldNum" sz="quarter" idx="5"/>
          </p:nvPr>
        </p:nvSpPr>
        <p:spPr/>
        <p:txBody>
          <a:bodyPr/>
          <a:lstStyle/>
          <a:p>
            <a:pPr>
              <a:defRPr/>
            </a:pPr>
            <a:fld id="{AE9E8A1D-C34A-48E5-987C-2108DE77EA8A}" type="slidenum">
              <a:rPr lang="en-US" smtClean="0"/>
              <a:pPr>
                <a:defRPr/>
              </a:pPr>
              <a:t>4</a:t>
            </a:fld>
            <a:endParaRPr lang="en-US" dirty="0"/>
          </a:p>
        </p:txBody>
      </p:sp>
    </p:spTree>
    <p:extLst>
      <p:ext uri="{BB962C8B-B14F-4D97-AF65-F5344CB8AC3E}">
        <p14:creationId xmlns:p14="http://schemas.microsoft.com/office/powerpoint/2010/main" val="1489727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ctr" eaLnBrk="0" fontAlgn="base" hangingPunct="0">
              <a:spcBef>
                <a:spcPct val="0"/>
              </a:spcBef>
              <a:spcAft>
                <a:spcPct val="0"/>
              </a:spcAft>
            </a:pPr>
            <a:r>
              <a:rPr lang="en-US" altLang="en-US" b="1" dirty="0">
                <a:solidFill>
                  <a:srgbClr val="FF0000"/>
                </a:solidFill>
                <a:latin typeface="Arial" panose="020B0604020202020204" pitchFamily="34" charset="0"/>
                <a:cs typeface="Arial" panose="020B0604020202020204" pitchFamily="34" charset="0"/>
              </a:rPr>
              <a:t>Workload</a:t>
            </a:r>
            <a:r>
              <a:rPr lang="en-US" altLang="en-US" b="1" dirty="0">
                <a:latin typeface="Arial" panose="020B0604020202020204" pitchFamily="34" charset="0"/>
                <a:cs typeface="Arial" panose="020B0604020202020204" pitchFamily="34" charset="0"/>
              </a:rPr>
              <a:t> </a:t>
            </a:r>
            <a:r>
              <a:rPr lang="en-US" altLang="en-US" dirty="0">
                <a:ea typeface="ArialMT"/>
              </a:rPr>
              <a:t>and their ability to find coping strategies - particularly in the first term. </a:t>
            </a:r>
            <a:endParaRPr lang="en-US" altLang="en-US" sz="800" dirty="0">
              <a:latin typeface="Arial" panose="020B0604020202020204" pitchFamily="34" charset="0"/>
            </a:endParaRPr>
          </a:p>
          <a:p>
            <a:pPr lvl="0" algn="ctr" eaLnBrk="0" fontAlgn="base" hangingPunct="0">
              <a:spcBef>
                <a:spcPct val="0"/>
              </a:spcBef>
              <a:spcAft>
                <a:spcPct val="0"/>
              </a:spcAft>
            </a:pPr>
            <a:endParaRPr lang="en-US" altLang="en-US" dirty="0">
              <a:latin typeface="Arial" panose="020B0604020202020204" pitchFamily="34" charset="0"/>
              <a:ea typeface="ArialMT"/>
            </a:endParaRPr>
          </a:p>
          <a:p>
            <a:pPr lvl="0" algn="ctr" eaLnBrk="0" fontAlgn="base" hangingPunct="0">
              <a:spcBef>
                <a:spcPct val="0"/>
              </a:spcBef>
              <a:spcAft>
                <a:spcPct val="0"/>
              </a:spcAft>
            </a:pPr>
            <a:r>
              <a:rPr lang="en-US" altLang="en-US" dirty="0">
                <a:latin typeface="Arial" panose="020B0604020202020204" pitchFamily="34" charset="0"/>
                <a:ea typeface="ArialMT"/>
              </a:rPr>
              <a:t>The sheer breadth/scale of the expectations of an NQT. </a:t>
            </a:r>
            <a:endParaRPr lang="en-US" altLang="en-US" sz="800" dirty="0">
              <a:latin typeface="Arial" panose="020B0604020202020204" pitchFamily="34" charset="0"/>
            </a:endParaRPr>
          </a:p>
          <a:p>
            <a:pPr lvl="0" algn="ctr" eaLnBrk="0" fontAlgn="base" hangingPunct="0">
              <a:spcBef>
                <a:spcPct val="0"/>
              </a:spcBef>
              <a:spcAft>
                <a:spcPct val="0"/>
              </a:spcAft>
            </a:pPr>
            <a:endParaRPr lang="en-US" altLang="en-US" sz="800" dirty="0">
              <a:latin typeface="Arial" panose="020B0604020202020204" pitchFamily="34" charset="0"/>
              <a:ea typeface="ArialMT"/>
            </a:endParaRPr>
          </a:p>
          <a:p>
            <a:pPr lvl="0" algn="ctr" eaLnBrk="0" fontAlgn="base" hangingPunct="0">
              <a:spcBef>
                <a:spcPct val="0"/>
              </a:spcBef>
              <a:spcAft>
                <a:spcPct val="0"/>
              </a:spcAft>
            </a:pPr>
            <a:r>
              <a:rPr lang="en-US" altLang="en-US" dirty="0">
                <a:latin typeface="Arial" panose="020B0604020202020204" pitchFamily="34" charset="0"/>
                <a:ea typeface="ArialMT"/>
              </a:rPr>
              <a:t>The need for explicit training in </a:t>
            </a:r>
            <a:r>
              <a:rPr lang="en-US" altLang="en-US" dirty="0" err="1">
                <a:latin typeface="Arial" panose="020B0604020202020204" pitchFamily="34" charset="0"/>
                <a:ea typeface="ArialMT"/>
              </a:rPr>
              <a:t>prioritisation</a:t>
            </a:r>
            <a:r>
              <a:rPr lang="en-US" altLang="en-US" dirty="0">
                <a:latin typeface="Arial" panose="020B0604020202020204" pitchFamily="34" charset="0"/>
                <a:ea typeface="ArialMT"/>
              </a:rPr>
              <a:t>. </a:t>
            </a:r>
            <a:endParaRPr lang="en-US" altLang="en-US" sz="800" dirty="0">
              <a:latin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0AB26AAF-B4E1-4861-A59A-71388574ACA8}" type="slidenum">
              <a:rPr lang="en-GB" smtClean="0"/>
              <a:t>6</a:t>
            </a:fld>
            <a:endParaRPr lang="en-GB"/>
          </a:p>
        </p:txBody>
      </p:sp>
    </p:spTree>
    <p:extLst>
      <p:ext uri="{BB962C8B-B14F-4D97-AF65-F5344CB8AC3E}">
        <p14:creationId xmlns:p14="http://schemas.microsoft.com/office/powerpoint/2010/main" val="3979056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ctr" eaLnBrk="0" fontAlgn="base" hangingPunct="0">
              <a:spcBef>
                <a:spcPct val="0"/>
              </a:spcBef>
              <a:spcAft>
                <a:spcPct val="0"/>
              </a:spcAft>
            </a:pPr>
            <a:r>
              <a:rPr lang="en-US" altLang="en-US" dirty="0">
                <a:latin typeface="Arial" panose="020B0604020202020204" pitchFamily="34" charset="0"/>
                <a:ea typeface="ArialMT"/>
              </a:rPr>
              <a:t>Lack of </a:t>
            </a:r>
            <a:r>
              <a:rPr lang="en-US" altLang="en-US" b="1" dirty="0">
                <a:solidFill>
                  <a:srgbClr val="FF0000"/>
                </a:solidFill>
                <a:latin typeface="Arial" panose="020B0604020202020204" pitchFamily="34" charset="0"/>
                <a:ea typeface="ArialMT"/>
                <a:cs typeface="Arial" panose="020B0604020202020204" pitchFamily="34" charset="0"/>
              </a:rPr>
              <a:t>S</a:t>
            </a:r>
            <a:r>
              <a:rPr lang="en-US" altLang="en-US" b="1" dirty="0">
                <a:solidFill>
                  <a:srgbClr val="FF0000"/>
                </a:solidFill>
                <a:latin typeface="Arial" panose="020B0604020202020204" pitchFamily="34" charset="0"/>
                <a:cs typeface="Arial" panose="020B0604020202020204" pitchFamily="34" charset="0"/>
              </a:rPr>
              <a:t>upport from the Schools</a:t>
            </a:r>
            <a:r>
              <a:rPr lang="en-US" altLang="en-US" b="1" dirty="0">
                <a:latin typeface="Arial" panose="020B0604020202020204" pitchFamily="34" charset="0"/>
                <a:cs typeface="Arial" panose="020B0604020202020204" pitchFamily="34" charset="0"/>
              </a:rPr>
              <a:t> </a:t>
            </a:r>
            <a:r>
              <a:rPr lang="en-US" altLang="en-US" dirty="0">
                <a:ea typeface="ArialMT"/>
              </a:rPr>
              <a:t>that they worked in. </a:t>
            </a:r>
            <a:endParaRPr lang="en-US" altLang="en-US" sz="800" dirty="0">
              <a:latin typeface="Arial" panose="020B0604020202020204" pitchFamily="34" charset="0"/>
            </a:endParaRPr>
          </a:p>
          <a:p>
            <a:pPr lvl="0" algn="ctr" eaLnBrk="0" fontAlgn="base" hangingPunct="0">
              <a:spcBef>
                <a:spcPct val="0"/>
              </a:spcBef>
              <a:spcAft>
                <a:spcPct val="0"/>
              </a:spcAft>
            </a:pPr>
            <a:endParaRPr lang="en-US" altLang="en-US" dirty="0">
              <a:latin typeface="Arial" panose="020B0604020202020204" pitchFamily="34" charset="0"/>
              <a:ea typeface="ArialMT"/>
            </a:endParaRPr>
          </a:p>
          <a:p>
            <a:pPr lvl="0" algn="ctr" eaLnBrk="0" fontAlgn="base" hangingPunct="0">
              <a:spcBef>
                <a:spcPct val="0"/>
              </a:spcBef>
              <a:spcAft>
                <a:spcPct val="0"/>
              </a:spcAft>
            </a:pPr>
            <a:r>
              <a:rPr lang="en-US" altLang="en-US" dirty="0">
                <a:latin typeface="Arial" panose="020B0604020202020204" pitchFamily="34" charset="0"/>
                <a:ea typeface="ArialMT"/>
              </a:rPr>
              <a:t>Mentor support being cancelled, not given as NQT projected an external ‘image of competence’, to postponed due to time pressures. </a:t>
            </a:r>
            <a:endParaRPr lang="en-US" altLang="en-US" sz="800" dirty="0">
              <a:latin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0AB26AAF-B4E1-4861-A59A-71388574ACA8}" type="slidenum">
              <a:rPr lang="en-GB" smtClean="0"/>
              <a:t>8</a:t>
            </a:fld>
            <a:endParaRPr lang="en-GB"/>
          </a:p>
        </p:txBody>
      </p:sp>
    </p:spTree>
    <p:extLst>
      <p:ext uri="{BB962C8B-B14F-4D97-AF65-F5344CB8AC3E}">
        <p14:creationId xmlns:p14="http://schemas.microsoft.com/office/powerpoint/2010/main" val="38811511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ctr" eaLnBrk="0" fontAlgn="base" hangingPunct="0">
              <a:spcBef>
                <a:spcPct val="0"/>
              </a:spcBef>
              <a:spcAft>
                <a:spcPct val="0"/>
              </a:spcAft>
            </a:pPr>
            <a:r>
              <a:rPr lang="en-US" altLang="en-US" b="1" dirty="0">
                <a:solidFill>
                  <a:srgbClr val="FF0000"/>
                </a:solidFill>
                <a:latin typeface="Arial" panose="020B0604020202020204" pitchFamily="34" charset="0"/>
                <a:cs typeface="Arial" panose="020B0604020202020204" pitchFamily="34" charset="0"/>
              </a:rPr>
              <a:t>Pupil </a:t>
            </a:r>
            <a:r>
              <a:rPr lang="en-US" altLang="en-US" b="1" dirty="0" err="1">
                <a:solidFill>
                  <a:srgbClr val="FF0000"/>
                </a:solidFill>
                <a:latin typeface="Arial" panose="020B0604020202020204" pitchFamily="34" charset="0"/>
                <a:cs typeface="Arial" panose="020B0604020202020204" pitchFamily="34" charset="0"/>
              </a:rPr>
              <a:t>behaviour</a:t>
            </a:r>
            <a:r>
              <a:rPr lang="en-US" altLang="en-US" b="1" dirty="0">
                <a:solidFill>
                  <a:srgbClr val="FF0000"/>
                </a:solidFill>
                <a:latin typeface="Arial" panose="020B0604020202020204" pitchFamily="34" charset="0"/>
                <a:cs typeface="Arial" panose="020B0604020202020204" pitchFamily="34" charset="0"/>
              </a:rPr>
              <a:t> </a:t>
            </a:r>
            <a:r>
              <a:rPr lang="en-US" altLang="en-US" dirty="0">
                <a:ea typeface="ArialMT"/>
              </a:rPr>
              <a:t>- NQTs questioned the support they got to deal with these matters from line managers. No-one came to ask, ‘Are you okay?’ </a:t>
            </a:r>
            <a:endParaRPr lang="en-US" altLang="en-US" sz="800" dirty="0">
              <a:latin typeface="Arial" panose="020B0604020202020204" pitchFamily="34" charset="0"/>
            </a:endParaRPr>
          </a:p>
          <a:p>
            <a:pPr lvl="0" algn="ctr" eaLnBrk="0" fontAlgn="base" hangingPunct="0">
              <a:spcBef>
                <a:spcPct val="0"/>
              </a:spcBef>
              <a:spcAft>
                <a:spcPct val="0"/>
              </a:spcAft>
            </a:pPr>
            <a:r>
              <a:rPr lang="en-US" altLang="en-US" dirty="0">
                <a:latin typeface="Arial" panose="020B0604020202020204" pitchFamily="34" charset="0"/>
                <a:ea typeface="ArialMT"/>
              </a:rPr>
              <a:t>They had no measure of what was perceived as ‘normal’ </a:t>
            </a:r>
            <a:r>
              <a:rPr lang="en-US" altLang="en-US" dirty="0" err="1">
                <a:latin typeface="Arial" panose="020B0604020202020204" pitchFamily="34" charset="0"/>
                <a:ea typeface="ArialMT"/>
              </a:rPr>
              <a:t>behaviour</a:t>
            </a:r>
            <a:r>
              <a:rPr lang="en-US" altLang="en-US" dirty="0">
                <a:latin typeface="Arial" panose="020B0604020202020204" pitchFamily="34" charset="0"/>
                <a:ea typeface="ArialMT"/>
              </a:rPr>
              <a:t>’ </a:t>
            </a:r>
          </a:p>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en-US" sz="800" b="1" dirty="0">
                <a:solidFill>
                  <a:srgbClr val="FF0000"/>
                </a:solidFill>
                <a:latin typeface="Arial" panose="020B0604020202020204" pitchFamily="34" charset="0"/>
                <a:cs typeface="Arial" panose="020B0604020202020204" pitchFamily="34" charset="0"/>
              </a:rPr>
              <a:t>Fear of Failure </a:t>
            </a:r>
            <a:r>
              <a:rPr lang="en-US" altLang="en-US" sz="800" dirty="0">
                <a:ea typeface="ArialMT"/>
              </a:rPr>
              <a:t>- this seem to inhibit the NQTs self-efficacy - not seeking help or having open dialogues about issues that they were experiencing. </a:t>
            </a:r>
            <a:endParaRPr lang="en-US" altLang="en-US" sz="1000" dirty="0">
              <a:latin typeface="Arial" panose="020B0604020202020204" pitchFamily="34" charset="0"/>
            </a:endParaRPr>
          </a:p>
          <a:p>
            <a:pPr lvl="0" algn="ctr" eaLnBrk="0" fontAlgn="base" hangingPunct="0">
              <a:spcBef>
                <a:spcPct val="0"/>
              </a:spcBef>
              <a:spcAft>
                <a:spcPct val="0"/>
              </a:spcAft>
            </a:pPr>
            <a:endParaRPr lang="en-US" altLang="en-US" sz="800" dirty="0">
              <a:latin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0AB26AAF-B4E1-4861-A59A-71388574ACA8}" type="slidenum">
              <a:rPr lang="en-GB" smtClean="0"/>
              <a:t>10</a:t>
            </a:fld>
            <a:endParaRPr lang="en-GB"/>
          </a:p>
        </p:txBody>
      </p:sp>
    </p:spTree>
    <p:extLst>
      <p:ext uri="{BB962C8B-B14F-4D97-AF65-F5344CB8AC3E}">
        <p14:creationId xmlns:p14="http://schemas.microsoft.com/office/powerpoint/2010/main" val="3333098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7F2D984-C143-42A8-BEB1-11D7EB05003A}" type="datetimeFigureOut">
              <a:rPr lang="en-GB" smtClean="0"/>
              <a:t>24/09/2018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2E3AD4-BA61-4C8D-9D19-1D45A7FF4B6C}" type="slidenum">
              <a:rPr lang="en-GB" smtClean="0"/>
              <a:t>‹#›</a:t>
            </a:fld>
            <a:endParaRPr lang="en-GB"/>
          </a:p>
        </p:txBody>
      </p:sp>
    </p:spTree>
    <p:extLst>
      <p:ext uri="{BB962C8B-B14F-4D97-AF65-F5344CB8AC3E}">
        <p14:creationId xmlns:p14="http://schemas.microsoft.com/office/powerpoint/2010/main" val="3890569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7F2D984-C143-42A8-BEB1-11D7EB05003A}" type="datetimeFigureOut">
              <a:rPr lang="en-GB" smtClean="0"/>
              <a:t>24/09/2018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2E3AD4-BA61-4C8D-9D19-1D45A7FF4B6C}" type="slidenum">
              <a:rPr lang="en-GB" smtClean="0"/>
              <a:t>‹#›</a:t>
            </a:fld>
            <a:endParaRPr lang="en-GB"/>
          </a:p>
        </p:txBody>
      </p:sp>
    </p:spTree>
    <p:extLst>
      <p:ext uri="{BB962C8B-B14F-4D97-AF65-F5344CB8AC3E}">
        <p14:creationId xmlns:p14="http://schemas.microsoft.com/office/powerpoint/2010/main" val="1614310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7F2D984-C143-42A8-BEB1-11D7EB05003A}" type="datetimeFigureOut">
              <a:rPr lang="en-GB" smtClean="0"/>
              <a:t>24/09/2018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2E3AD4-BA61-4C8D-9D19-1D45A7FF4B6C}" type="slidenum">
              <a:rPr lang="en-GB" smtClean="0"/>
              <a:t>‹#›</a:t>
            </a:fld>
            <a:endParaRPr lang="en-GB"/>
          </a:p>
        </p:txBody>
      </p:sp>
    </p:spTree>
    <p:extLst>
      <p:ext uri="{BB962C8B-B14F-4D97-AF65-F5344CB8AC3E}">
        <p14:creationId xmlns:p14="http://schemas.microsoft.com/office/powerpoint/2010/main" val="2467724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7F2D984-C143-42A8-BEB1-11D7EB05003A}" type="datetimeFigureOut">
              <a:rPr lang="en-GB" smtClean="0"/>
              <a:t>24/09/2018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2E3AD4-BA61-4C8D-9D19-1D45A7FF4B6C}" type="slidenum">
              <a:rPr lang="en-GB" smtClean="0"/>
              <a:t>‹#›</a:t>
            </a:fld>
            <a:endParaRPr lang="en-GB"/>
          </a:p>
        </p:txBody>
      </p:sp>
    </p:spTree>
    <p:extLst>
      <p:ext uri="{BB962C8B-B14F-4D97-AF65-F5344CB8AC3E}">
        <p14:creationId xmlns:p14="http://schemas.microsoft.com/office/powerpoint/2010/main" val="826012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F2D984-C143-42A8-BEB1-11D7EB05003A}" type="datetimeFigureOut">
              <a:rPr lang="en-GB" smtClean="0"/>
              <a:t>24/09/2018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2E3AD4-BA61-4C8D-9D19-1D45A7FF4B6C}" type="slidenum">
              <a:rPr lang="en-GB" smtClean="0"/>
              <a:t>‹#›</a:t>
            </a:fld>
            <a:endParaRPr lang="en-GB"/>
          </a:p>
        </p:txBody>
      </p:sp>
    </p:spTree>
    <p:extLst>
      <p:ext uri="{BB962C8B-B14F-4D97-AF65-F5344CB8AC3E}">
        <p14:creationId xmlns:p14="http://schemas.microsoft.com/office/powerpoint/2010/main" val="221432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7F2D984-C143-42A8-BEB1-11D7EB05003A}" type="datetimeFigureOut">
              <a:rPr lang="en-GB" smtClean="0"/>
              <a:t>24/09/2018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2E3AD4-BA61-4C8D-9D19-1D45A7FF4B6C}" type="slidenum">
              <a:rPr lang="en-GB" smtClean="0"/>
              <a:t>‹#›</a:t>
            </a:fld>
            <a:endParaRPr lang="en-GB"/>
          </a:p>
        </p:txBody>
      </p:sp>
    </p:spTree>
    <p:extLst>
      <p:ext uri="{BB962C8B-B14F-4D97-AF65-F5344CB8AC3E}">
        <p14:creationId xmlns:p14="http://schemas.microsoft.com/office/powerpoint/2010/main" val="949966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7F2D984-C143-42A8-BEB1-11D7EB05003A}" type="datetimeFigureOut">
              <a:rPr lang="en-GB" smtClean="0"/>
              <a:t>24/09/2018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62E3AD4-BA61-4C8D-9D19-1D45A7FF4B6C}" type="slidenum">
              <a:rPr lang="en-GB" smtClean="0"/>
              <a:t>‹#›</a:t>
            </a:fld>
            <a:endParaRPr lang="en-GB"/>
          </a:p>
        </p:txBody>
      </p:sp>
    </p:spTree>
    <p:extLst>
      <p:ext uri="{BB962C8B-B14F-4D97-AF65-F5344CB8AC3E}">
        <p14:creationId xmlns:p14="http://schemas.microsoft.com/office/powerpoint/2010/main" val="2297624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7F2D984-C143-42A8-BEB1-11D7EB05003A}" type="datetimeFigureOut">
              <a:rPr lang="en-GB" smtClean="0"/>
              <a:t>24/09/2018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62E3AD4-BA61-4C8D-9D19-1D45A7FF4B6C}" type="slidenum">
              <a:rPr lang="en-GB" smtClean="0"/>
              <a:t>‹#›</a:t>
            </a:fld>
            <a:endParaRPr lang="en-GB"/>
          </a:p>
        </p:txBody>
      </p:sp>
    </p:spTree>
    <p:extLst>
      <p:ext uri="{BB962C8B-B14F-4D97-AF65-F5344CB8AC3E}">
        <p14:creationId xmlns:p14="http://schemas.microsoft.com/office/powerpoint/2010/main" val="658244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F2D984-C143-42A8-BEB1-11D7EB05003A}" type="datetimeFigureOut">
              <a:rPr lang="en-GB" smtClean="0"/>
              <a:t>24/09/2018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62E3AD4-BA61-4C8D-9D19-1D45A7FF4B6C}" type="slidenum">
              <a:rPr lang="en-GB" smtClean="0"/>
              <a:t>‹#›</a:t>
            </a:fld>
            <a:endParaRPr lang="en-GB"/>
          </a:p>
        </p:txBody>
      </p:sp>
    </p:spTree>
    <p:extLst>
      <p:ext uri="{BB962C8B-B14F-4D97-AF65-F5344CB8AC3E}">
        <p14:creationId xmlns:p14="http://schemas.microsoft.com/office/powerpoint/2010/main" val="1135051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F2D984-C143-42A8-BEB1-11D7EB05003A}" type="datetimeFigureOut">
              <a:rPr lang="en-GB" smtClean="0"/>
              <a:t>24/09/2018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2E3AD4-BA61-4C8D-9D19-1D45A7FF4B6C}" type="slidenum">
              <a:rPr lang="en-GB" smtClean="0"/>
              <a:t>‹#›</a:t>
            </a:fld>
            <a:endParaRPr lang="en-GB"/>
          </a:p>
        </p:txBody>
      </p:sp>
    </p:spTree>
    <p:extLst>
      <p:ext uri="{BB962C8B-B14F-4D97-AF65-F5344CB8AC3E}">
        <p14:creationId xmlns:p14="http://schemas.microsoft.com/office/powerpoint/2010/main" val="3068482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F2D984-C143-42A8-BEB1-11D7EB05003A}" type="datetimeFigureOut">
              <a:rPr lang="en-GB" smtClean="0"/>
              <a:t>24/09/2018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2E3AD4-BA61-4C8D-9D19-1D45A7FF4B6C}" type="slidenum">
              <a:rPr lang="en-GB" smtClean="0"/>
              <a:t>‹#›</a:t>
            </a:fld>
            <a:endParaRPr lang="en-GB"/>
          </a:p>
        </p:txBody>
      </p:sp>
    </p:spTree>
    <p:extLst>
      <p:ext uri="{BB962C8B-B14F-4D97-AF65-F5344CB8AC3E}">
        <p14:creationId xmlns:p14="http://schemas.microsoft.com/office/powerpoint/2010/main" val="3939173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F2D984-C143-42A8-BEB1-11D7EB05003A}" type="datetimeFigureOut">
              <a:rPr lang="en-GB" smtClean="0"/>
              <a:t>24/09/2018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2E3AD4-BA61-4C8D-9D19-1D45A7FF4B6C}" type="slidenum">
              <a:rPr lang="en-GB" smtClean="0"/>
              <a:t>‹#›</a:t>
            </a:fld>
            <a:endParaRPr lang="en-GB"/>
          </a:p>
        </p:txBody>
      </p:sp>
    </p:spTree>
    <p:extLst>
      <p:ext uri="{BB962C8B-B14F-4D97-AF65-F5344CB8AC3E}">
        <p14:creationId xmlns:p14="http://schemas.microsoft.com/office/powerpoint/2010/main" val="28471183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Coaching NQTs</a:t>
            </a:r>
          </a:p>
        </p:txBody>
      </p:sp>
      <p:sp>
        <p:nvSpPr>
          <p:cNvPr id="3" name="Subtitle 2"/>
          <p:cNvSpPr>
            <a:spLocks noGrp="1"/>
          </p:cNvSpPr>
          <p:nvPr>
            <p:ph type="subTitle" idx="1"/>
          </p:nvPr>
        </p:nvSpPr>
        <p:spPr/>
        <p:txBody>
          <a:bodyPr/>
          <a:lstStyle/>
          <a:p>
            <a:r>
              <a:rPr lang="en-GB" dirty="0"/>
              <a:t>Matthew </a:t>
            </a:r>
            <a:r>
              <a:rPr lang="en-GB" dirty="0" err="1"/>
              <a:t>Sossick</a:t>
            </a:r>
            <a:endParaRPr lang="en-GB" dirty="0"/>
          </a:p>
          <a:p>
            <a:r>
              <a:rPr lang="en-GB" dirty="0"/>
              <a:t>University of Roehampton</a:t>
            </a:r>
          </a:p>
        </p:txBody>
      </p:sp>
    </p:spTree>
    <p:extLst>
      <p:ext uri="{BB962C8B-B14F-4D97-AF65-F5344CB8AC3E}">
        <p14:creationId xmlns:p14="http://schemas.microsoft.com/office/powerpoint/2010/main" val="181811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GB" dirty="0"/>
              <a:t>I think they [senior management]  think I’m weak because my class has difficult behaviour. When I say I have a very difficult class they say it doesn’t make a difference, if you want to be to be a teacher…so there is </a:t>
            </a:r>
            <a:r>
              <a:rPr lang="en-GB" b="1" dirty="0"/>
              <a:t>no kind of feeling of acknowledgement</a:t>
            </a:r>
            <a:r>
              <a:rPr lang="en-GB" dirty="0"/>
              <a:t>, and so I don’t have that perspective</a:t>
            </a:r>
          </a:p>
          <a:p>
            <a:endParaRPr lang="en-GB" dirty="0"/>
          </a:p>
        </p:txBody>
      </p:sp>
      <p:sp>
        <p:nvSpPr>
          <p:cNvPr id="5" name="Rounded Rectangular Callout 4">
            <a:extLst>
              <a:ext uri="{FF2B5EF4-FFF2-40B4-BE49-F238E27FC236}">
                <a16:creationId xmlns:a16="http://schemas.microsoft.com/office/drawing/2014/main" id="{42A74C72-859B-C243-BADC-4FC998037EC6}"/>
              </a:ext>
            </a:extLst>
          </p:cNvPr>
          <p:cNvSpPr/>
          <p:nvPr/>
        </p:nvSpPr>
        <p:spPr>
          <a:xfrm>
            <a:off x="758757" y="1595337"/>
            <a:ext cx="10680971" cy="2393003"/>
          </a:xfrm>
          <a:prstGeom prst="wedgeRoundRectCallout">
            <a:avLst>
              <a:gd name="adj1" fmla="val -35496"/>
              <a:gd name="adj2" fmla="val 96435"/>
              <a:gd name="adj3" fmla="val 16667"/>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581891" y="653143"/>
            <a:ext cx="7587748" cy="646331"/>
          </a:xfrm>
          <a:prstGeom prst="rect">
            <a:avLst/>
          </a:prstGeom>
          <a:noFill/>
        </p:spPr>
        <p:txBody>
          <a:bodyPr wrap="square" rtlCol="0">
            <a:spAutoFit/>
          </a:bodyPr>
          <a:lstStyle/>
          <a:p>
            <a:r>
              <a:rPr lang="en-GB" sz="3600" dirty="0"/>
              <a:t>Behaviour/Support/fear of failure</a:t>
            </a:r>
          </a:p>
        </p:txBody>
      </p:sp>
    </p:spTree>
    <p:extLst>
      <p:ext uri="{BB962C8B-B14F-4D97-AF65-F5344CB8AC3E}">
        <p14:creationId xmlns:p14="http://schemas.microsoft.com/office/powerpoint/2010/main" val="3987206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benefits of coaching </a:t>
            </a:r>
          </a:p>
        </p:txBody>
      </p:sp>
      <p:sp>
        <p:nvSpPr>
          <p:cNvPr id="4" name="Content Placeholder 2"/>
          <p:cNvSpPr txBox="1">
            <a:spLocks/>
          </p:cNvSpPr>
          <p:nvPr/>
        </p:nvSpPr>
        <p:spPr>
          <a:xfrm>
            <a:off x="838200" y="2615334"/>
            <a:ext cx="10741429" cy="45037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b="1"/>
              <a:t>“having someone completely objective…”</a:t>
            </a:r>
          </a:p>
          <a:p>
            <a:r>
              <a:rPr lang="en-GB"/>
              <a:t>“[The coach] would probe and ask questions and that would </a:t>
            </a:r>
            <a:r>
              <a:rPr lang="en-GB" b="1"/>
              <a:t>shed new light </a:t>
            </a:r>
            <a:r>
              <a:rPr lang="en-GB"/>
              <a:t>on why it wasn’t working…”</a:t>
            </a:r>
          </a:p>
          <a:p>
            <a:r>
              <a:rPr lang="en-GB"/>
              <a:t>“</a:t>
            </a:r>
            <a:r>
              <a:rPr lang="en-GB" b="1"/>
              <a:t>different perspective”</a:t>
            </a:r>
          </a:p>
          <a:p>
            <a:r>
              <a:rPr lang="en-GB"/>
              <a:t>“He helped to develop me as a teacher, definitely my resilience.  </a:t>
            </a:r>
            <a:r>
              <a:rPr lang="en-GB" b="1"/>
              <a:t>I really looked forward to the meetings.  It was the thing that got me through.”</a:t>
            </a:r>
            <a:endParaRPr lang="en-GB" dirty="0"/>
          </a:p>
        </p:txBody>
      </p:sp>
    </p:spTree>
    <p:extLst>
      <p:ext uri="{BB962C8B-B14F-4D97-AF65-F5344CB8AC3E}">
        <p14:creationId xmlns:p14="http://schemas.microsoft.com/office/powerpoint/2010/main" val="3675147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F492C55-6175-9949-A315-9E2E42440028}"/>
              </a:ext>
            </a:extLst>
          </p:cNvPr>
          <p:cNvSpPr/>
          <p:nvPr/>
        </p:nvSpPr>
        <p:spPr>
          <a:xfrm>
            <a:off x="1053830" y="622573"/>
            <a:ext cx="10142706" cy="5755422"/>
          </a:xfrm>
          <a:prstGeom prst="rect">
            <a:avLst/>
          </a:prstGeom>
        </p:spPr>
        <p:txBody>
          <a:bodyPr wrap="square">
            <a:spAutoFit/>
          </a:bodyPr>
          <a:lstStyle/>
          <a:p>
            <a:pPr algn="ctr"/>
            <a:r>
              <a:rPr lang="en-GB" sz="4400" b="1" dirty="0">
                <a:solidFill>
                  <a:srgbClr val="FF0000"/>
                </a:solidFill>
                <a:latin typeface="+mj-lt"/>
              </a:rPr>
              <a:t>K</a:t>
            </a:r>
            <a:r>
              <a:rPr lang="en-GB" sz="4400" b="1" dirty="0">
                <a:latin typeface="+mj-lt"/>
              </a:rPr>
              <a:t>ey</a:t>
            </a:r>
            <a:r>
              <a:rPr lang="en-GB" sz="4400" b="1" dirty="0">
                <a:solidFill>
                  <a:srgbClr val="0070C0"/>
                </a:solidFill>
                <a:latin typeface="+mj-lt"/>
              </a:rPr>
              <a:t> </a:t>
            </a:r>
            <a:r>
              <a:rPr lang="en-GB" sz="4400" b="1" dirty="0">
                <a:solidFill>
                  <a:srgbClr val="FF0000"/>
                </a:solidFill>
                <a:latin typeface="+mj-lt"/>
              </a:rPr>
              <a:t>T</a:t>
            </a:r>
            <a:r>
              <a:rPr lang="en-GB" sz="4400" b="1" dirty="0">
                <a:latin typeface="+mj-lt"/>
              </a:rPr>
              <a:t>hreads</a:t>
            </a:r>
            <a:r>
              <a:rPr lang="en-GB" sz="4400" b="1" dirty="0">
                <a:solidFill>
                  <a:srgbClr val="0070C0"/>
                </a:solidFill>
                <a:latin typeface="+mj-lt"/>
              </a:rPr>
              <a:t> </a:t>
            </a:r>
            <a:r>
              <a:rPr lang="en-GB" sz="4400" b="1" dirty="0">
                <a:solidFill>
                  <a:srgbClr val="FF0000"/>
                </a:solidFill>
                <a:latin typeface="+mj-lt"/>
              </a:rPr>
              <a:t>t</a:t>
            </a:r>
            <a:r>
              <a:rPr lang="en-GB" sz="4400" b="1" dirty="0">
                <a:latin typeface="+mj-lt"/>
              </a:rPr>
              <a:t>hat</a:t>
            </a:r>
            <a:r>
              <a:rPr lang="en-GB" sz="4400" b="1" dirty="0">
                <a:solidFill>
                  <a:srgbClr val="0070C0"/>
                </a:solidFill>
                <a:latin typeface="+mj-lt"/>
              </a:rPr>
              <a:t> </a:t>
            </a:r>
            <a:r>
              <a:rPr lang="en-GB" sz="4400" b="1" dirty="0">
                <a:solidFill>
                  <a:srgbClr val="FF0000"/>
                </a:solidFill>
                <a:latin typeface="+mj-lt"/>
              </a:rPr>
              <a:t>c</a:t>
            </a:r>
            <a:r>
              <a:rPr lang="en-GB" sz="4400" b="1" dirty="0">
                <a:latin typeface="+mj-lt"/>
              </a:rPr>
              <a:t>ame</a:t>
            </a:r>
            <a:r>
              <a:rPr lang="en-GB" sz="4400" b="1" dirty="0">
                <a:solidFill>
                  <a:srgbClr val="0070C0"/>
                </a:solidFill>
                <a:latin typeface="+mj-lt"/>
              </a:rPr>
              <a:t> </a:t>
            </a:r>
            <a:r>
              <a:rPr lang="en-GB" sz="4400" b="1" dirty="0">
                <a:solidFill>
                  <a:srgbClr val="FF0000"/>
                </a:solidFill>
                <a:latin typeface="+mj-lt"/>
              </a:rPr>
              <a:t>f</a:t>
            </a:r>
            <a:r>
              <a:rPr lang="en-GB" sz="4400" b="1" dirty="0">
                <a:latin typeface="+mj-lt"/>
              </a:rPr>
              <a:t>rom</a:t>
            </a:r>
            <a:r>
              <a:rPr lang="en-GB" sz="4400" b="1" dirty="0">
                <a:solidFill>
                  <a:srgbClr val="0070C0"/>
                </a:solidFill>
                <a:latin typeface="+mj-lt"/>
              </a:rPr>
              <a:t> </a:t>
            </a:r>
            <a:r>
              <a:rPr lang="en-GB" sz="4400" b="1" dirty="0">
                <a:solidFill>
                  <a:srgbClr val="FF0000"/>
                </a:solidFill>
                <a:latin typeface="+mj-lt"/>
              </a:rPr>
              <a:t>t</a:t>
            </a:r>
            <a:r>
              <a:rPr lang="en-GB" sz="4400" b="1" dirty="0">
                <a:latin typeface="+mj-lt"/>
              </a:rPr>
              <a:t>he</a:t>
            </a:r>
            <a:r>
              <a:rPr lang="en-GB" sz="4400" b="1" dirty="0">
                <a:solidFill>
                  <a:srgbClr val="0070C0"/>
                </a:solidFill>
                <a:latin typeface="+mj-lt"/>
              </a:rPr>
              <a:t> </a:t>
            </a:r>
            <a:r>
              <a:rPr lang="en-GB" sz="4400" b="1" dirty="0">
                <a:solidFill>
                  <a:srgbClr val="FF0000"/>
                </a:solidFill>
                <a:latin typeface="+mj-lt"/>
              </a:rPr>
              <a:t>P</a:t>
            </a:r>
            <a:r>
              <a:rPr lang="en-GB" sz="4400" b="1" dirty="0">
                <a:latin typeface="+mj-lt"/>
              </a:rPr>
              <a:t>roject</a:t>
            </a:r>
            <a:r>
              <a:rPr lang="en-GB" sz="4400" b="1" dirty="0">
                <a:solidFill>
                  <a:srgbClr val="0070C0"/>
                </a:solidFill>
                <a:latin typeface="+mj-lt"/>
              </a:rPr>
              <a:t> </a:t>
            </a:r>
            <a:endParaRPr lang="en-GB" sz="4400" dirty="0">
              <a:solidFill>
                <a:srgbClr val="0070C0"/>
              </a:solidFill>
              <a:latin typeface="+mj-lt"/>
            </a:endParaRPr>
          </a:p>
          <a:p>
            <a:pPr algn="ctr"/>
            <a:endParaRPr lang="en-US" dirty="0">
              <a:solidFill>
                <a:srgbClr val="0070C0"/>
              </a:solidFill>
            </a:endParaRPr>
          </a:p>
          <a:p>
            <a:pPr algn="ctr"/>
            <a:endParaRPr lang="en-US" dirty="0">
              <a:solidFill>
                <a:srgbClr val="0070C0"/>
              </a:solidFill>
            </a:endParaRPr>
          </a:p>
          <a:p>
            <a:pPr algn="ctr"/>
            <a:r>
              <a:rPr lang="en-US" dirty="0">
                <a:solidFill>
                  <a:srgbClr val="FF0000"/>
                </a:solidFill>
              </a:rPr>
              <a:t>W</a:t>
            </a:r>
            <a:r>
              <a:rPr lang="en-US" dirty="0"/>
              <a:t>e need to consider having external NQT mentors as an ‘objective other’. Or, with ever greater collaboration between schools this could become a reciprocal arrangement. </a:t>
            </a:r>
          </a:p>
          <a:p>
            <a:pPr algn="ctr"/>
            <a:endParaRPr lang="en-US" dirty="0"/>
          </a:p>
          <a:p>
            <a:pPr algn="ctr"/>
            <a:r>
              <a:rPr lang="en-US" dirty="0">
                <a:solidFill>
                  <a:srgbClr val="FF0000"/>
                </a:solidFill>
              </a:rPr>
              <a:t>S</a:t>
            </a:r>
            <a:r>
              <a:rPr lang="en-US" dirty="0"/>
              <a:t>chools and ITTs need to put in explicit training to support NQTs with their prioritisation skills. </a:t>
            </a:r>
          </a:p>
          <a:p>
            <a:pPr algn="ctr"/>
            <a:endParaRPr lang="en-US" dirty="0"/>
          </a:p>
          <a:p>
            <a:pPr algn="ctr"/>
            <a:r>
              <a:rPr lang="en-US" dirty="0">
                <a:solidFill>
                  <a:srgbClr val="FF0000"/>
                </a:solidFill>
              </a:rPr>
              <a:t>W</a:t>
            </a:r>
            <a:r>
              <a:rPr lang="en-US" dirty="0"/>
              <a:t>e need to reassure our NQTs more to allow them to overcome their ‘fear of failure’ and allow them to be honest about the challenges of being a class teacher for the first time. </a:t>
            </a:r>
          </a:p>
          <a:p>
            <a:pPr algn="ctr"/>
            <a:endParaRPr lang="en-US" dirty="0"/>
          </a:p>
          <a:p>
            <a:pPr algn="ctr"/>
            <a:r>
              <a:rPr lang="en-US" dirty="0">
                <a:solidFill>
                  <a:srgbClr val="FF0000"/>
                </a:solidFill>
              </a:rPr>
              <a:t>T</a:t>
            </a:r>
            <a:r>
              <a:rPr lang="en-US" dirty="0"/>
              <a:t>here needs to be a greater focus on behaviour. What is the acceptable ‘norm’? NQTs need to observe more experienced colleagues working with their children to get a sense of this. </a:t>
            </a:r>
          </a:p>
          <a:p>
            <a:pPr algn="ctr"/>
            <a:endParaRPr lang="en-US" dirty="0"/>
          </a:p>
          <a:p>
            <a:pPr algn="ctr"/>
            <a:r>
              <a:rPr lang="en-US" dirty="0">
                <a:solidFill>
                  <a:srgbClr val="FF0000"/>
                </a:solidFill>
              </a:rPr>
              <a:t>W</a:t>
            </a:r>
            <a:r>
              <a:rPr lang="en-US" dirty="0"/>
              <a:t>e need more frequent networking opportunities for NQTs to come together and, through support, be coaching collectively. </a:t>
            </a:r>
          </a:p>
          <a:p>
            <a:pPr algn="ctr"/>
            <a:endParaRPr lang="en-US" dirty="0"/>
          </a:p>
          <a:p>
            <a:pPr algn="ctr"/>
            <a:r>
              <a:rPr lang="en-US" dirty="0">
                <a:solidFill>
                  <a:srgbClr val="FF0000"/>
                </a:solidFill>
              </a:rPr>
              <a:t>W</a:t>
            </a:r>
            <a:r>
              <a:rPr lang="en-US" dirty="0"/>
              <a:t>e need to raise the status of mentors in school to allow busy teachers the time and the space that they need to nurture their NQT(s). </a:t>
            </a:r>
          </a:p>
        </p:txBody>
      </p:sp>
    </p:spTree>
    <p:extLst>
      <p:ext uri="{BB962C8B-B14F-4D97-AF65-F5344CB8AC3E}">
        <p14:creationId xmlns:p14="http://schemas.microsoft.com/office/powerpoint/2010/main" val="2083459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44358AC-C1F1-A24B-BD3E-2A04325EC031}"/>
              </a:ext>
            </a:extLst>
          </p:cNvPr>
          <p:cNvSpPr txBox="1"/>
          <p:nvPr/>
        </p:nvSpPr>
        <p:spPr>
          <a:xfrm>
            <a:off x="914400" y="603115"/>
            <a:ext cx="10515600" cy="5539978"/>
          </a:xfrm>
          <a:prstGeom prst="rect">
            <a:avLst/>
          </a:prstGeom>
          <a:noFill/>
        </p:spPr>
        <p:txBody>
          <a:bodyPr wrap="square" rtlCol="0">
            <a:spAutoFit/>
          </a:bodyPr>
          <a:lstStyle/>
          <a:p>
            <a:pPr algn="ctr"/>
            <a:r>
              <a:rPr lang="en-GB" sz="3600" b="1" dirty="0">
                <a:solidFill>
                  <a:srgbClr val="FF0000"/>
                </a:solidFill>
                <a:latin typeface="+mj-lt"/>
              </a:rPr>
              <a:t>B</a:t>
            </a:r>
            <a:r>
              <a:rPr lang="en-GB" sz="3600" b="1" dirty="0">
                <a:latin typeface="+mj-lt"/>
              </a:rPr>
              <a:t>enefits, </a:t>
            </a:r>
            <a:r>
              <a:rPr lang="en-GB" sz="3600" b="1" dirty="0">
                <a:solidFill>
                  <a:srgbClr val="FF0000"/>
                </a:solidFill>
                <a:latin typeface="+mj-lt"/>
              </a:rPr>
              <a:t>t</a:t>
            </a:r>
            <a:r>
              <a:rPr lang="en-GB" sz="3600" b="1" dirty="0">
                <a:latin typeface="+mj-lt"/>
              </a:rPr>
              <a:t>hat </a:t>
            </a:r>
            <a:r>
              <a:rPr lang="en-GB" sz="3600" b="1" dirty="0">
                <a:solidFill>
                  <a:srgbClr val="FF0000"/>
                </a:solidFill>
                <a:latin typeface="+mj-lt"/>
              </a:rPr>
              <a:t>N</a:t>
            </a:r>
            <a:r>
              <a:rPr lang="en-GB" sz="3600" b="1" dirty="0">
                <a:latin typeface="+mj-lt"/>
              </a:rPr>
              <a:t>QTs </a:t>
            </a:r>
            <a:r>
              <a:rPr lang="en-GB" sz="3600" b="1" dirty="0">
                <a:solidFill>
                  <a:srgbClr val="FF0000"/>
                </a:solidFill>
                <a:latin typeface="+mj-lt"/>
              </a:rPr>
              <a:t>n</a:t>
            </a:r>
            <a:r>
              <a:rPr lang="en-GB" sz="3600" b="1" dirty="0">
                <a:latin typeface="+mj-lt"/>
              </a:rPr>
              <a:t>oted </a:t>
            </a:r>
            <a:r>
              <a:rPr lang="en-GB" sz="3600" b="1" dirty="0">
                <a:solidFill>
                  <a:srgbClr val="FF0000"/>
                </a:solidFill>
                <a:latin typeface="+mj-lt"/>
              </a:rPr>
              <a:t>o</a:t>
            </a:r>
            <a:r>
              <a:rPr lang="en-GB" sz="3600" b="1" dirty="0">
                <a:latin typeface="+mj-lt"/>
              </a:rPr>
              <a:t>f </a:t>
            </a:r>
            <a:r>
              <a:rPr lang="en-GB" sz="3600" b="1" dirty="0">
                <a:solidFill>
                  <a:srgbClr val="FF0000"/>
                </a:solidFill>
                <a:latin typeface="+mj-lt"/>
              </a:rPr>
              <a:t>t</a:t>
            </a:r>
            <a:r>
              <a:rPr lang="en-GB" sz="3600" b="1" dirty="0">
                <a:latin typeface="+mj-lt"/>
              </a:rPr>
              <a:t>he </a:t>
            </a:r>
            <a:r>
              <a:rPr lang="en-GB" sz="3600" b="1" dirty="0">
                <a:solidFill>
                  <a:srgbClr val="FF0000"/>
                </a:solidFill>
                <a:latin typeface="+mj-lt"/>
              </a:rPr>
              <a:t>R</a:t>
            </a:r>
            <a:r>
              <a:rPr lang="en-GB" sz="3600" b="1" dirty="0">
                <a:latin typeface="+mj-lt"/>
              </a:rPr>
              <a:t>esilience </a:t>
            </a:r>
            <a:r>
              <a:rPr lang="en-GB" sz="3600" b="1" dirty="0">
                <a:solidFill>
                  <a:srgbClr val="FF0000"/>
                </a:solidFill>
                <a:latin typeface="+mj-lt"/>
              </a:rPr>
              <a:t>C</a:t>
            </a:r>
            <a:r>
              <a:rPr lang="en-GB" sz="3600" b="1" dirty="0">
                <a:latin typeface="+mj-lt"/>
              </a:rPr>
              <a:t>oaching. </a:t>
            </a:r>
            <a:endParaRPr lang="en-GB" sz="3600" dirty="0">
              <a:latin typeface="+mj-lt"/>
            </a:endParaRPr>
          </a:p>
          <a:p>
            <a:pPr algn="ctr"/>
            <a:endParaRPr lang="en-GB" dirty="0"/>
          </a:p>
          <a:p>
            <a:pPr algn="ctr"/>
            <a:r>
              <a:rPr lang="en-GB" sz="2000" dirty="0">
                <a:solidFill>
                  <a:srgbClr val="FF0000"/>
                </a:solidFill>
              </a:rPr>
              <a:t>A</a:t>
            </a:r>
            <a:r>
              <a:rPr lang="en-GB" sz="2000" dirty="0"/>
              <a:t>s an opportunity where the NQTs felt that they could ‘let off steam’ </a:t>
            </a:r>
          </a:p>
          <a:p>
            <a:pPr algn="ctr"/>
            <a:endParaRPr lang="en-GB" sz="2000" dirty="0"/>
          </a:p>
          <a:p>
            <a:pPr algn="ctr"/>
            <a:r>
              <a:rPr lang="en-GB" sz="2000" dirty="0">
                <a:solidFill>
                  <a:srgbClr val="FF0000"/>
                </a:solidFill>
              </a:rPr>
              <a:t>A</a:t>
            </a:r>
            <a:r>
              <a:rPr lang="en-GB" sz="2000" dirty="0"/>
              <a:t> less judgemental environment than the traditional mentor-NQT situation. </a:t>
            </a:r>
          </a:p>
          <a:p>
            <a:pPr algn="ctr"/>
            <a:endParaRPr lang="en-GB" sz="2000" dirty="0"/>
          </a:p>
          <a:p>
            <a:pPr algn="ctr"/>
            <a:r>
              <a:rPr lang="en-GB" sz="2000" dirty="0">
                <a:solidFill>
                  <a:srgbClr val="FF0000"/>
                </a:solidFill>
              </a:rPr>
              <a:t>A</a:t>
            </a:r>
            <a:r>
              <a:rPr lang="en-GB" sz="2000" dirty="0"/>
              <a:t>n opportunity for the NQTs to recalibrate. </a:t>
            </a:r>
          </a:p>
          <a:p>
            <a:pPr algn="ctr"/>
            <a:endParaRPr lang="en-GB" sz="2000" dirty="0"/>
          </a:p>
          <a:p>
            <a:pPr algn="ctr"/>
            <a:r>
              <a:rPr lang="en-GB" sz="2000" dirty="0">
                <a:solidFill>
                  <a:srgbClr val="FF0000"/>
                </a:solidFill>
              </a:rPr>
              <a:t>A</a:t>
            </a:r>
            <a:r>
              <a:rPr lang="en-GB" sz="2000" dirty="0"/>
              <a:t> reminder to the NQT of the ‘bigger picture’ and why they came into teaching. </a:t>
            </a:r>
          </a:p>
          <a:p>
            <a:pPr algn="ctr"/>
            <a:endParaRPr lang="en-GB" sz="2000" dirty="0"/>
          </a:p>
          <a:p>
            <a:pPr algn="ctr"/>
            <a:r>
              <a:rPr lang="en-GB" sz="2000" dirty="0">
                <a:solidFill>
                  <a:srgbClr val="FF0000"/>
                </a:solidFill>
              </a:rPr>
              <a:t>A</a:t>
            </a:r>
            <a:r>
              <a:rPr lang="en-GB" sz="2000" dirty="0"/>
              <a:t>s independent from the school who they could talk openly to about their experiences.</a:t>
            </a:r>
          </a:p>
          <a:p>
            <a:pPr algn="ctr"/>
            <a:r>
              <a:rPr lang="en-GB" sz="2000" dirty="0"/>
              <a:t> </a:t>
            </a:r>
          </a:p>
          <a:p>
            <a:pPr algn="ctr"/>
            <a:r>
              <a:rPr lang="en-GB" sz="2000" dirty="0">
                <a:solidFill>
                  <a:srgbClr val="FF0000"/>
                </a:solidFill>
              </a:rPr>
              <a:t>A</a:t>
            </a:r>
            <a:r>
              <a:rPr lang="en-GB" sz="2000" dirty="0"/>
              <a:t>s allowing you to analyse the situation in a different way. </a:t>
            </a:r>
          </a:p>
          <a:p>
            <a:pPr algn="ctr"/>
            <a:endParaRPr lang="en-GB" sz="2000" dirty="0"/>
          </a:p>
          <a:p>
            <a:pPr algn="ctr"/>
            <a:r>
              <a:rPr lang="en-GB" sz="2000" dirty="0">
                <a:solidFill>
                  <a:srgbClr val="FF0000"/>
                </a:solidFill>
              </a:rPr>
              <a:t>A</a:t>
            </a:r>
            <a:r>
              <a:rPr lang="en-GB" sz="2000" dirty="0"/>
              <a:t>s reassuring in having someone to help keep matters in perspective. </a:t>
            </a:r>
          </a:p>
          <a:p>
            <a:pPr algn="ctr"/>
            <a:endParaRPr lang="en-GB" sz="2000" dirty="0"/>
          </a:p>
          <a:p>
            <a:pPr algn="ctr"/>
            <a:r>
              <a:rPr lang="en-GB" sz="2000" dirty="0">
                <a:solidFill>
                  <a:srgbClr val="FF0000"/>
                </a:solidFill>
              </a:rPr>
              <a:t>A</a:t>
            </a:r>
            <a:r>
              <a:rPr lang="en-GB" sz="2000" dirty="0"/>
              <a:t>s an experienced voice of support </a:t>
            </a:r>
          </a:p>
        </p:txBody>
      </p:sp>
    </p:spTree>
    <p:extLst>
      <p:ext uri="{BB962C8B-B14F-4D97-AF65-F5344CB8AC3E}">
        <p14:creationId xmlns:p14="http://schemas.microsoft.com/office/powerpoint/2010/main" val="2329423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rgbClr val="FF0000"/>
                </a:solidFill>
              </a:rPr>
              <a:t>Key ideas</a:t>
            </a:r>
            <a:endParaRPr lang="en-GB" b="1" dirty="0"/>
          </a:p>
        </p:txBody>
      </p:sp>
      <p:sp>
        <p:nvSpPr>
          <p:cNvPr id="3" name="Content Placeholder 2"/>
          <p:cNvSpPr>
            <a:spLocks noGrp="1"/>
          </p:cNvSpPr>
          <p:nvPr>
            <p:ph idx="1"/>
          </p:nvPr>
        </p:nvSpPr>
        <p:spPr/>
        <p:txBody>
          <a:bodyPr>
            <a:normAutofit fontScale="62500" lnSpcReduction="20000"/>
          </a:bodyPr>
          <a:lstStyle/>
          <a:p>
            <a:pPr marL="0" indent="0" algn="ctr">
              <a:buNone/>
            </a:pPr>
            <a:r>
              <a:rPr lang="en-GB" dirty="0">
                <a:solidFill>
                  <a:srgbClr val="FF0000"/>
                </a:solidFill>
              </a:rPr>
              <a:t>G</a:t>
            </a:r>
            <a:r>
              <a:rPr lang="en-GB" dirty="0"/>
              <a:t>u and Day (2007)- Equilibrium and Sense of Agency – but this agency can be threatened by mentoring on occasions rather than supporting it</a:t>
            </a:r>
          </a:p>
          <a:p>
            <a:pPr marL="0" indent="0" algn="ctr">
              <a:buNone/>
            </a:pPr>
            <a:endParaRPr lang="en-GB" dirty="0"/>
          </a:p>
          <a:p>
            <a:pPr marL="0" indent="0" algn="ctr">
              <a:buNone/>
            </a:pPr>
            <a:r>
              <a:rPr lang="en-GB" dirty="0">
                <a:solidFill>
                  <a:srgbClr val="FF0000"/>
                </a:solidFill>
              </a:rPr>
              <a:t>R</a:t>
            </a:r>
            <a:r>
              <a:rPr lang="en-GB" dirty="0"/>
              <a:t>esilience complex interplay between environmental and personal pressures and protective factors (Bernard, 2004, Mansfield, Beltman and Price 2014, Gu and Day, 2013).</a:t>
            </a:r>
          </a:p>
          <a:p>
            <a:pPr marL="0" indent="0" algn="ctr">
              <a:buNone/>
            </a:pPr>
            <a:endParaRPr lang="en-GB" dirty="0"/>
          </a:p>
          <a:p>
            <a:pPr marL="0" indent="0" algn="ctr">
              <a:buNone/>
            </a:pPr>
            <a:r>
              <a:rPr lang="en-GB" dirty="0"/>
              <a:t>‘</a:t>
            </a:r>
            <a:r>
              <a:rPr lang="en-GB" dirty="0">
                <a:solidFill>
                  <a:srgbClr val="FF0000"/>
                </a:solidFill>
              </a:rPr>
              <a:t>J</a:t>
            </a:r>
            <a:r>
              <a:rPr lang="en-GB" dirty="0"/>
              <a:t>udge-mentoring’ (Hodson and Malderez, 2013)– issues with mentors who lack time and training and act as gatekeepers to the profession passing judgements whilst reinforcing what they see as norms. </a:t>
            </a:r>
          </a:p>
          <a:p>
            <a:pPr marL="0" indent="0" algn="ctr">
              <a:buNone/>
            </a:pPr>
            <a:endParaRPr lang="en-GB" dirty="0"/>
          </a:p>
          <a:p>
            <a:pPr marL="0" indent="0" algn="ctr">
              <a:buNone/>
            </a:pPr>
            <a:r>
              <a:rPr lang="en-GB" dirty="0">
                <a:solidFill>
                  <a:srgbClr val="FF0000"/>
                </a:solidFill>
              </a:rPr>
              <a:t>M</a:t>
            </a:r>
            <a:r>
              <a:rPr lang="en-GB" dirty="0"/>
              <a:t>arion Jones (2009) multi-support models that recognise value of ‘humanistic, person-centred aspects of mentoring’ </a:t>
            </a:r>
          </a:p>
          <a:p>
            <a:pPr marL="0" indent="0" algn="ctr">
              <a:buNone/>
            </a:pPr>
            <a:endParaRPr lang="en-GB" dirty="0"/>
          </a:p>
          <a:p>
            <a:pPr marL="0" indent="0" algn="ctr">
              <a:buNone/>
            </a:pPr>
            <a:r>
              <a:rPr lang="en-GB" dirty="0" err="1"/>
              <a:t>Mcintyre</a:t>
            </a:r>
            <a:r>
              <a:rPr lang="en-GB" dirty="0"/>
              <a:t> and Hobson (2016) –  Coaching as a ‘third space’</a:t>
            </a:r>
          </a:p>
          <a:p>
            <a:pPr marL="0" indent="0" algn="ctr">
              <a:buNone/>
            </a:pPr>
            <a:r>
              <a:rPr lang="en-GB" dirty="0"/>
              <a:t>Idea of witnessed failure in an arena </a:t>
            </a:r>
          </a:p>
          <a:p>
            <a:pPr marL="0" indent="0" algn="ctr">
              <a:buNone/>
            </a:pPr>
            <a:endParaRPr lang="en-GB" dirty="0"/>
          </a:p>
          <a:p>
            <a:endParaRPr lang="en-GB" dirty="0"/>
          </a:p>
        </p:txBody>
      </p:sp>
    </p:spTree>
    <p:extLst>
      <p:ext uri="{BB962C8B-B14F-4D97-AF65-F5344CB8AC3E}">
        <p14:creationId xmlns:p14="http://schemas.microsoft.com/office/powerpoint/2010/main" val="3940968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rgbClr val="FF0000"/>
                </a:solidFill>
              </a:rPr>
              <a:t>C</a:t>
            </a:r>
            <a:r>
              <a:rPr lang="en-GB" b="1" dirty="0"/>
              <a:t>oaching </a:t>
            </a:r>
            <a:r>
              <a:rPr lang="en-GB" b="1" dirty="0">
                <a:solidFill>
                  <a:srgbClr val="FF0000"/>
                </a:solidFill>
              </a:rPr>
              <a:t>P</a:t>
            </a:r>
            <a:r>
              <a:rPr lang="en-GB" b="1" dirty="0"/>
              <a:t>roject</a:t>
            </a:r>
          </a:p>
        </p:txBody>
      </p:sp>
      <p:sp>
        <p:nvSpPr>
          <p:cNvPr id="3" name="Content Placeholder 2"/>
          <p:cNvSpPr>
            <a:spLocks noGrp="1"/>
          </p:cNvSpPr>
          <p:nvPr>
            <p:ph idx="1"/>
          </p:nvPr>
        </p:nvSpPr>
        <p:spPr>
          <a:xfrm>
            <a:off x="350195" y="1361872"/>
            <a:ext cx="11439727" cy="5009745"/>
          </a:xfrm>
        </p:spPr>
        <p:txBody>
          <a:bodyPr>
            <a:normAutofit fontScale="77500" lnSpcReduction="20000"/>
          </a:bodyPr>
          <a:lstStyle/>
          <a:p>
            <a:pPr marL="0" indent="0" algn="ctr">
              <a:buNone/>
            </a:pPr>
            <a:r>
              <a:rPr lang="en-GB" sz="4100" dirty="0">
                <a:solidFill>
                  <a:srgbClr val="FF0000"/>
                </a:solidFill>
              </a:rPr>
              <a:t>W</a:t>
            </a:r>
            <a:r>
              <a:rPr lang="en-GB" sz="4100" dirty="0"/>
              <a:t>ho</a:t>
            </a:r>
          </a:p>
          <a:p>
            <a:pPr marL="0" indent="0" algn="ctr">
              <a:buNone/>
            </a:pPr>
            <a:r>
              <a:rPr lang="en-GB" dirty="0"/>
              <a:t>7 NQTs – chosen because they had achieved at different levels in training year. Schools that were happy to participate. </a:t>
            </a:r>
          </a:p>
          <a:p>
            <a:pPr marL="0" indent="0" algn="ctr">
              <a:buNone/>
            </a:pPr>
            <a:endParaRPr lang="en-GB" dirty="0"/>
          </a:p>
          <a:p>
            <a:pPr marL="0" indent="0" algn="ctr">
              <a:buNone/>
            </a:pPr>
            <a:r>
              <a:rPr lang="en-GB" sz="4100" dirty="0">
                <a:solidFill>
                  <a:srgbClr val="FF0000"/>
                </a:solidFill>
              </a:rPr>
              <a:t>W</a:t>
            </a:r>
            <a:r>
              <a:rPr lang="en-GB" sz="4100" dirty="0"/>
              <a:t>here</a:t>
            </a:r>
          </a:p>
          <a:p>
            <a:pPr marL="0" indent="0" algn="ctr">
              <a:buNone/>
            </a:pPr>
            <a:r>
              <a:rPr lang="en-GB" dirty="0"/>
              <a:t>In their schools. Recognising the demands of their role and that Resilience is contextual </a:t>
            </a:r>
          </a:p>
          <a:p>
            <a:pPr marL="0" indent="0" algn="ctr">
              <a:buNone/>
            </a:pPr>
            <a:endParaRPr lang="en-GB" dirty="0"/>
          </a:p>
          <a:p>
            <a:pPr marL="0" indent="0" algn="ctr">
              <a:buNone/>
            </a:pPr>
            <a:r>
              <a:rPr lang="en-GB" sz="4100" dirty="0">
                <a:solidFill>
                  <a:srgbClr val="FF0000"/>
                </a:solidFill>
              </a:rPr>
              <a:t>W</a:t>
            </a:r>
            <a:r>
              <a:rPr lang="en-GB" sz="4100" dirty="0"/>
              <a:t>hen</a:t>
            </a:r>
          </a:p>
          <a:p>
            <a:pPr marL="0" indent="0" algn="ctr">
              <a:buNone/>
            </a:pPr>
            <a:r>
              <a:rPr lang="en-GB" dirty="0"/>
              <a:t>Half termly – starting after the October Half Term – when the ‘honeymoon’ period ‘is over’. </a:t>
            </a:r>
          </a:p>
          <a:p>
            <a:pPr marL="0" indent="0" algn="ctr">
              <a:buNone/>
            </a:pPr>
            <a:endParaRPr lang="en-GB" dirty="0"/>
          </a:p>
          <a:p>
            <a:pPr marL="0" indent="0" algn="ctr">
              <a:buNone/>
            </a:pPr>
            <a:r>
              <a:rPr lang="en-GB" sz="3800" dirty="0">
                <a:solidFill>
                  <a:srgbClr val="FF0000"/>
                </a:solidFill>
              </a:rPr>
              <a:t>H</a:t>
            </a:r>
            <a:r>
              <a:rPr lang="en-GB" sz="3800" dirty="0"/>
              <a:t>ow</a:t>
            </a:r>
            <a:r>
              <a:rPr lang="en-GB" dirty="0"/>
              <a:t> </a:t>
            </a:r>
          </a:p>
          <a:p>
            <a:pPr marL="0" indent="0" algn="ctr">
              <a:buNone/>
            </a:pPr>
            <a:r>
              <a:rPr lang="en-GB" dirty="0"/>
              <a:t>Based on the </a:t>
            </a:r>
            <a:r>
              <a:rPr lang="en-GB" dirty="0" err="1"/>
              <a:t>i</a:t>
            </a:r>
            <a:r>
              <a:rPr lang="en-GB" dirty="0"/>
              <a:t>-Resilience Research of Cooper and Robertson, we devised prompts and discussion tools for each area of Confidence, Adaptability, Purpose and Drive and Social Structures. </a:t>
            </a:r>
          </a:p>
          <a:p>
            <a:endParaRPr lang="en-GB" dirty="0"/>
          </a:p>
        </p:txBody>
      </p:sp>
    </p:spTree>
    <p:extLst>
      <p:ext uri="{BB962C8B-B14F-4D97-AF65-F5344CB8AC3E}">
        <p14:creationId xmlns:p14="http://schemas.microsoft.com/office/powerpoint/2010/main" val="1749870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2"/>
          <p:cNvSpPr>
            <a:spLocks noGrp="1"/>
          </p:cNvSpPr>
          <p:nvPr>
            <p:ph type="title"/>
          </p:nvPr>
        </p:nvSpPr>
        <p:spPr>
          <a:xfrm>
            <a:off x="2013625" y="476657"/>
            <a:ext cx="8129587" cy="296863"/>
          </a:xfrm>
        </p:spPr>
        <p:txBody>
          <a:bodyPr>
            <a:noAutofit/>
          </a:bodyPr>
          <a:lstStyle/>
          <a:p>
            <a:pPr algn="ctr"/>
            <a:r>
              <a:rPr lang="en-GB" b="1" i="1" dirty="0" err="1"/>
              <a:t>i</a:t>
            </a:r>
            <a:r>
              <a:rPr lang="en-GB" b="1" i="1" dirty="0"/>
              <a:t>-</a:t>
            </a:r>
            <a:r>
              <a:rPr lang="en-GB" b="1" i="1" dirty="0">
                <a:solidFill>
                  <a:srgbClr val="FF0000"/>
                </a:solidFill>
              </a:rPr>
              <a:t>R</a:t>
            </a:r>
            <a:r>
              <a:rPr lang="en-GB" b="1" i="1" dirty="0"/>
              <a:t>esilience</a:t>
            </a:r>
            <a:r>
              <a:rPr lang="en-GB" b="1" dirty="0"/>
              <a:t> : </a:t>
            </a:r>
            <a:r>
              <a:rPr lang="en-GB" b="1" dirty="0">
                <a:solidFill>
                  <a:srgbClr val="FF0000"/>
                </a:solidFill>
              </a:rPr>
              <a:t>4</a:t>
            </a:r>
            <a:r>
              <a:rPr lang="en-GB" b="1" dirty="0"/>
              <a:t> </a:t>
            </a:r>
            <a:r>
              <a:rPr lang="en-GB" b="1" dirty="0">
                <a:solidFill>
                  <a:srgbClr val="FF0000"/>
                </a:solidFill>
              </a:rPr>
              <a:t>K</a:t>
            </a:r>
            <a:r>
              <a:rPr lang="en-GB" b="1" dirty="0"/>
              <a:t>ey </a:t>
            </a:r>
            <a:r>
              <a:rPr lang="en-GB" b="1" dirty="0">
                <a:solidFill>
                  <a:srgbClr val="FF0000"/>
                </a:solidFill>
              </a:rPr>
              <a:t>C</a:t>
            </a:r>
            <a:r>
              <a:rPr lang="en-GB" b="1" dirty="0"/>
              <a:t>omponents </a:t>
            </a:r>
            <a:r>
              <a:rPr lang="en-GB" b="1" dirty="0">
                <a:solidFill>
                  <a:srgbClr val="FF0000"/>
                </a:solidFill>
              </a:rPr>
              <a:t>o</a:t>
            </a:r>
            <a:r>
              <a:rPr lang="en-GB" b="1" dirty="0"/>
              <a:t>f </a:t>
            </a:r>
            <a:r>
              <a:rPr lang="en-GB" b="1" dirty="0">
                <a:solidFill>
                  <a:srgbClr val="FF0000"/>
                </a:solidFill>
              </a:rPr>
              <a:t>P</a:t>
            </a:r>
            <a:r>
              <a:rPr lang="en-GB" b="1" dirty="0"/>
              <a:t>ersonal </a:t>
            </a:r>
            <a:r>
              <a:rPr lang="en-GB" b="1" dirty="0">
                <a:solidFill>
                  <a:srgbClr val="FF0000"/>
                </a:solidFill>
              </a:rPr>
              <a:t>R</a:t>
            </a:r>
            <a:r>
              <a:rPr lang="en-GB" b="1" dirty="0"/>
              <a:t>esilience</a:t>
            </a:r>
          </a:p>
        </p:txBody>
      </p:sp>
      <p:pic>
        <p:nvPicPr>
          <p:cNvPr id="23555" name="Picture 3" descr="4_areas_large_res.jpg"/>
          <p:cNvPicPr>
            <a:picLocks noChangeAspect="1"/>
          </p:cNvPicPr>
          <p:nvPr/>
        </p:nvPicPr>
        <p:blipFill>
          <a:blip r:embed="rId3" cstate="print"/>
          <a:srcRect/>
          <a:stretch>
            <a:fillRect/>
          </a:stretch>
        </p:blipFill>
        <p:spPr bwMode="auto">
          <a:xfrm>
            <a:off x="2324910" y="1441821"/>
            <a:ext cx="7276290" cy="5172987"/>
          </a:xfrm>
          <a:prstGeom prst="rect">
            <a:avLst/>
          </a:prstGeom>
          <a:noFill/>
          <a:ln w="9525">
            <a:noFill/>
            <a:miter lim="800000"/>
            <a:headEnd/>
            <a:tailEnd/>
          </a:ln>
        </p:spPr>
      </p:pic>
    </p:spTree>
    <p:extLst>
      <p:ext uri="{BB962C8B-B14F-4D97-AF65-F5344CB8AC3E}">
        <p14:creationId xmlns:p14="http://schemas.microsoft.com/office/powerpoint/2010/main" val="3978454952"/>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FF0000"/>
                </a:solidFill>
              </a:rPr>
              <a:t>K</a:t>
            </a:r>
            <a:r>
              <a:rPr lang="en-GB" dirty="0"/>
              <a:t>ey themes emerging from research interviews</a:t>
            </a:r>
          </a:p>
        </p:txBody>
      </p:sp>
      <p:sp>
        <p:nvSpPr>
          <p:cNvPr id="3" name="TextBox 2"/>
          <p:cNvSpPr txBox="1"/>
          <p:nvPr/>
        </p:nvSpPr>
        <p:spPr>
          <a:xfrm>
            <a:off x="950026" y="2280062"/>
            <a:ext cx="7623958" cy="2554545"/>
          </a:xfrm>
          <a:prstGeom prst="rect">
            <a:avLst/>
          </a:prstGeom>
          <a:noFill/>
        </p:spPr>
        <p:txBody>
          <a:bodyPr wrap="square" rtlCol="0">
            <a:spAutoFit/>
          </a:bodyPr>
          <a:lstStyle/>
          <a:p>
            <a:pPr marL="457200" indent="-457200">
              <a:buFont typeface="Arial" pitchFamily="34" charset="0"/>
              <a:buChar char="•"/>
            </a:pPr>
            <a:r>
              <a:rPr lang="en-GB" sz="3200" dirty="0"/>
              <a:t>Workload</a:t>
            </a:r>
          </a:p>
          <a:p>
            <a:pPr marL="457200" indent="-457200">
              <a:buFont typeface="Arial" pitchFamily="34" charset="0"/>
              <a:buChar char="•"/>
            </a:pPr>
            <a:r>
              <a:rPr lang="en-GB" sz="3200" dirty="0"/>
              <a:t>Support</a:t>
            </a:r>
          </a:p>
          <a:p>
            <a:pPr marL="457200" indent="-457200">
              <a:buFont typeface="Arial" pitchFamily="34" charset="0"/>
              <a:buChar char="•"/>
            </a:pPr>
            <a:r>
              <a:rPr lang="en-GB" sz="3200" dirty="0"/>
              <a:t>Behaviour</a:t>
            </a:r>
          </a:p>
          <a:p>
            <a:pPr marL="457200" indent="-457200">
              <a:buFont typeface="Arial" pitchFamily="34" charset="0"/>
              <a:buChar char="•"/>
            </a:pPr>
            <a:r>
              <a:rPr lang="en-GB" sz="3200" dirty="0"/>
              <a:t>Fear of failure</a:t>
            </a:r>
          </a:p>
          <a:p>
            <a:pPr marL="457200" indent="-457200">
              <a:buFont typeface="Arial" pitchFamily="34" charset="0"/>
              <a:buChar char="•"/>
            </a:pPr>
            <a:endParaRPr lang="en-GB" sz="3200" dirty="0"/>
          </a:p>
        </p:txBody>
      </p:sp>
    </p:spTree>
    <p:extLst>
      <p:ext uri="{BB962C8B-B14F-4D97-AF65-F5344CB8AC3E}">
        <p14:creationId xmlns:p14="http://schemas.microsoft.com/office/powerpoint/2010/main" val="2186234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rgbClr val="FF0000"/>
                </a:solidFill>
              </a:rPr>
              <a:t>W</a:t>
            </a:r>
            <a:r>
              <a:rPr lang="en-GB" b="1" dirty="0"/>
              <a:t>hat</a:t>
            </a:r>
            <a:r>
              <a:rPr lang="en-GB" b="1" dirty="0">
                <a:solidFill>
                  <a:srgbClr val="FF0000"/>
                </a:solidFill>
              </a:rPr>
              <a:t> d</a:t>
            </a:r>
            <a:r>
              <a:rPr lang="en-GB" b="1" dirty="0"/>
              <a:t>id</a:t>
            </a:r>
            <a:r>
              <a:rPr lang="en-GB" b="1" dirty="0">
                <a:solidFill>
                  <a:srgbClr val="FF0000"/>
                </a:solidFill>
              </a:rPr>
              <a:t> t</a:t>
            </a:r>
            <a:r>
              <a:rPr lang="en-GB" b="1" dirty="0"/>
              <a:t>he</a:t>
            </a:r>
            <a:r>
              <a:rPr lang="en-GB" b="1" dirty="0">
                <a:solidFill>
                  <a:srgbClr val="FF0000"/>
                </a:solidFill>
              </a:rPr>
              <a:t> N</a:t>
            </a:r>
            <a:r>
              <a:rPr lang="en-GB" b="1" dirty="0"/>
              <a:t>QTs </a:t>
            </a:r>
            <a:r>
              <a:rPr lang="en-GB" b="1" dirty="0">
                <a:solidFill>
                  <a:srgbClr val="FF0000"/>
                </a:solidFill>
              </a:rPr>
              <a:t>t</a:t>
            </a:r>
            <a:r>
              <a:rPr lang="en-GB" b="1" dirty="0"/>
              <a:t>hemselves </a:t>
            </a:r>
            <a:r>
              <a:rPr lang="en-GB" b="1" dirty="0">
                <a:solidFill>
                  <a:srgbClr val="FF0000"/>
                </a:solidFill>
              </a:rPr>
              <a:t>s</a:t>
            </a:r>
            <a:r>
              <a:rPr lang="en-GB" b="1" dirty="0"/>
              <a:t>ay? </a:t>
            </a:r>
          </a:p>
        </p:txBody>
      </p:sp>
      <p:sp>
        <p:nvSpPr>
          <p:cNvPr id="3" name="Content Placeholder 2"/>
          <p:cNvSpPr>
            <a:spLocks noGrp="1"/>
          </p:cNvSpPr>
          <p:nvPr>
            <p:ph idx="1"/>
          </p:nvPr>
        </p:nvSpPr>
        <p:spPr/>
        <p:txBody>
          <a:bodyPr>
            <a:normAutofit fontScale="92500"/>
          </a:bodyPr>
          <a:lstStyle/>
          <a:p>
            <a:r>
              <a:rPr lang="en-GB" dirty="0"/>
              <a:t>“</a:t>
            </a:r>
            <a:r>
              <a:rPr lang="en-GB" dirty="0">
                <a:solidFill>
                  <a:srgbClr val="FF0000"/>
                </a:solidFill>
              </a:rPr>
              <a:t>I</a:t>
            </a:r>
            <a:r>
              <a:rPr lang="en-GB" dirty="0"/>
              <a:t> think the first couple of months were really tough, hitting the ground running and establishing routines.  Organisation is really key.  There were times, staying up really late doing loads of work and thinking </a:t>
            </a:r>
            <a:r>
              <a:rPr lang="en-GB" b="1" dirty="0"/>
              <a:t>‘</a:t>
            </a:r>
            <a:r>
              <a:rPr lang="en-GB" b="1" i="1" dirty="0"/>
              <a:t>is it going to be like this all the time?</a:t>
            </a:r>
            <a:r>
              <a:rPr lang="en-GB" b="1" dirty="0"/>
              <a:t>’. </a:t>
            </a:r>
            <a:r>
              <a:rPr lang="en-GB" dirty="0"/>
              <a:t>That got to me the most.”</a:t>
            </a:r>
          </a:p>
          <a:p>
            <a:endParaRPr lang="en-GB" dirty="0"/>
          </a:p>
          <a:p>
            <a:r>
              <a:rPr lang="en-GB" dirty="0"/>
              <a:t>“</a:t>
            </a:r>
            <a:r>
              <a:rPr lang="en-GB" dirty="0">
                <a:solidFill>
                  <a:srgbClr val="FF0000"/>
                </a:solidFill>
              </a:rPr>
              <a:t>S</a:t>
            </a:r>
            <a:r>
              <a:rPr lang="en-GB" dirty="0"/>
              <a:t>o you would have the Head coming and saying this needs to be done and then someone else says this needs to be done.  Then you would go to a staff meeting and come out with another ten things to do, whilst you knew you had marking to do, planning to do and a something else to do.  It gets to that </a:t>
            </a:r>
            <a:r>
              <a:rPr lang="en-GB" b="1" dirty="0"/>
              <a:t>pressure cooker </a:t>
            </a:r>
            <a:r>
              <a:rPr lang="en-GB" dirty="0"/>
              <a:t>where you feel like you are going to explode.  And it is like’ </a:t>
            </a:r>
            <a:r>
              <a:rPr lang="en-GB" b="1" dirty="0"/>
              <a:t>Whoa! What is the priority</a:t>
            </a:r>
            <a:r>
              <a:rPr lang="en-GB" dirty="0"/>
              <a:t>?’”</a:t>
            </a:r>
          </a:p>
          <a:p>
            <a:endParaRPr lang="en-GB" dirty="0"/>
          </a:p>
          <a:p>
            <a:endParaRPr lang="en-GB" dirty="0"/>
          </a:p>
          <a:p>
            <a:endParaRPr lang="en-GB" dirty="0"/>
          </a:p>
        </p:txBody>
      </p:sp>
    </p:spTree>
    <p:extLst>
      <p:ext uri="{BB962C8B-B14F-4D97-AF65-F5344CB8AC3E}">
        <p14:creationId xmlns:p14="http://schemas.microsoft.com/office/powerpoint/2010/main" val="920803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GB" dirty="0"/>
              <a:t>“</a:t>
            </a:r>
            <a:r>
              <a:rPr lang="en-GB" dirty="0">
                <a:solidFill>
                  <a:srgbClr val="FF0000"/>
                </a:solidFill>
              </a:rPr>
              <a:t>I</a:t>
            </a:r>
            <a:r>
              <a:rPr lang="en-GB" dirty="0"/>
              <a:t> don’t think schools are good at </a:t>
            </a:r>
            <a:r>
              <a:rPr lang="en-GB" b="1" dirty="0"/>
              <a:t>prioritising</a:t>
            </a:r>
            <a:r>
              <a:rPr lang="en-GB" dirty="0"/>
              <a:t> and you know that everyone is going to say, ‘This is what needs to be done’.  Whereas when you come from a business perspective, it is much more about team work and you have the discussion about what is more important and what doesn’t get done.  Obviously if you have a parent meeting then that has to over-ride everything else, but it is just physically </a:t>
            </a:r>
            <a:r>
              <a:rPr lang="en-GB" b="1" dirty="0"/>
              <a:t>impossible to get it all done</a:t>
            </a:r>
            <a:r>
              <a:rPr lang="en-GB" dirty="0"/>
              <a:t>.”</a:t>
            </a:r>
          </a:p>
          <a:p>
            <a:endParaRPr lang="en-GB" dirty="0"/>
          </a:p>
          <a:p>
            <a:endParaRPr lang="en-GB" dirty="0"/>
          </a:p>
        </p:txBody>
      </p:sp>
      <p:sp>
        <p:nvSpPr>
          <p:cNvPr id="4" name="Rounded Rectangular Callout 3">
            <a:extLst>
              <a:ext uri="{FF2B5EF4-FFF2-40B4-BE49-F238E27FC236}">
                <a16:creationId xmlns:a16="http://schemas.microsoft.com/office/drawing/2014/main" id="{01C5EE89-A761-A948-81E6-965674CF864B}"/>
              </a:ext>
            </a:extLst>
          </p:cNvPr>
          <p:cNvSpPr/>
          <p:nvPr/>
        </p:nvSpPr>
        <p:spPr>
          <a:xfrm>
            <a:off x="933855" y="1439694"/>
            <a:ext cx="10505873" cy="3375498"/>
          </a:xfrm>
          <a:prstGeom prst="wedgeRoundRectCallout">
            <a:avLst>
              <a:gd name="adj1" fmla="val -37777"/>
              <a:gd name="adj2" fmla="val 95929"/>
              <a:gd name="adj3" fmla="val 16667"/>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605642" y="605642"/>
            <a:ext cx="4952010" cy="646331"/>
          </a:xfrm>
          <a:prstGeom prst="rect">
            <a:avLst/>
          </a:prstGeom>
          <a:noFill/>
        </p:spPr>
        <p:txBody>
          <a:bodyPr wrap="square" rtlCol="0">
            <a:spAutoFit/>
          </a:bodyPr>
          <a:lstStyle/>
          <a:p>
            <a:r>
              <a:rPr lang="en-GB" sz="3600" dirty="0"/>
              <a:t>Prioritising workload</a:t>
            </a:r>
          </a:p>
        </p:txBody>
      </p:sp>
    </p:spTree>
    <p:extLst>
      <p:ext uri="{BB962C8B-B14F-4D97-AF65-F5344CB8AC3E}">
        <p14:creationId xmlns:p14="http://schemas.microsoft.com/office/powerpoint/2010/main" val="1666544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GB" dirty="0"/>
              <a:t> My mentor was head of year 6 and a member of SLT as well.  We haven’t spoken to each other in a long time. I really like her and we got on really well but she is very busy with what she is doing.  She is moving to a bigger school with a bigger role.  </a:t>
            </a:r>
            <a:r>
              <a:rPr lang="en-GB" b="1" dirty="0"/>
              <a:t>I didn’t have as much time with her as I probably would have like to</a:t>
            </a:r>
            <a:r>
              <a:rPr lang="en-GB" dirty="0"/>
              <a:t>. She was still approachable and I would go and talk to her.  In the beginning she was quite proactive in coming to see me once a week but then that sort of faded.</a:t>
            </a:r>
          </a:p>
          <a:p>
            <a:endParaRPr lang="en-GB" dirty="0"/>
          </a:p>
        </p:txBody>
      </p:sp>
      <p:sp>
        <p:nvSpPr>
          <p:cNvPr id="4" name="Rounded Rectangular Callout 3">
            <a:extLst>
              <a:ext uri="{FF2B5EF4-FFF2-40B4-BE49-F238E27FC236}">
                <a16:creationId xmlns:a16="http://schemas.microsoft.com/office/drawing/2014/main" id="{FB4C7573-5D34-0744-8354-FCD7B7D53C56}"/>
              </a:ext>
            </a:extLst>
          </p:cNvPr>
          <p:cNvSpPr/>
          <p:nvPr/>
        </p:nvSpPr>
        <p:spPr>
          <a:xfrm>
            <a:off x="758757" y="1595337"/>
            <a:ext cx="10680971" cy="3463046"/>
          </a:xfrm>
          <a:prstGeom prst="wedgeRoundRectCallout">
            <a:avLst>
              <a:gd name="adj1" fmla="val -34859"/>
              <a:gd name="adj2" fmla="val 85253"/>
              <a:gd name="adj3" fmla="val 16667"/>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581891" y="570016"/>
            <a:ext cx="4203865" cy="646331"/>
          </a:xfrm>
          <a:prstGeom prst="rect">
            <a:avLst/>
          </a:prstGeom>
          <a:noFill/>
        </p:spPr>
        <p:txBody>
          <a:bodyPr wrap="square" rtlCol="0">
            <a:spAutoFit/>
          </a:bodyPr>
          <a:lstStyle/>
          <a:p>
            <a:r>
              <a:rPr lang="en-GB" sz="3600" dirty="0"/>
              <a:t>Support</a:t>
            </a:r>
          </a:p>
        </p:txBody>
      </p:sp>
    </p:spTree>
    <p:extLst>
      <p:ext uri="{BB962C8B-B14F-4D97-AF65-F5344CB8AC3E}">
        <p14:creationId xmlns:p14="http://schemas.microsoft.com/office/powerpoint/2010/main" val="1118490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GB" dirty="0"/>
              <a:t>The only time I’ve spoken to the head teacher is when they are unhappy because in their view  a parent is unhappy even though the parent is unstable and they want me to do more for this child but I couldn’t do more. I know it sounds a bit childish to say </a:t>
            </a:r>
            <a:r>
              <a:rPr lang="en-GB" b="1" dirty="0"/>
              <a:t>I need a bit of praise</a:t>
            </a:r>
            <a:r>
              <a:rPr lang="en-GB" dirty="0"/>
              <a:t> but come on that’s how we get a child to behave; it should work for the teachers.</a:t>
            </a:r>
          </a:p>
          <a:p>
            <a:endParaRPr lang="en-GB" dirty="0"/>
          </a:p>
        </p:txBody>
      </p:sp>
      <p:sp>
        <p:nvSpPr>
          <p:cNvPr id="4" name="Rounded Rectangular Callout 3">
            <a:extLst>
              <a:ext uri="{FF2B5EF4-FFF2-40B4-BE49-F238E27FC236}">
                <a16:creationId xmlns:a16="http://schemas.microsoft.com/office/drawing/2014/main" id="{D1BEA81E-06A2-CC45-B225-5C9940FD9C07}"/>
              </a:ext>
            </a:extLst>
          </p:cNvPr>
          <p:cNvSpPr/>
          <p:nvPr/>
        </p:nvSpPr>
        <p:spPr>
          <a:xfrm>
            <a:off x="758757" y="1595337"/>
            <a:ext cx="10680971" cy="2694561"/>
          </a:xfrm>
          <a:prstGeom prst="wedgeRoundRectCallout">
            <a:avLst>
              <a:gd name="adj1" fmla="val -35496"/>
              <a:gd name="adj2" fmla="val 96435"/>
              <a:gd name="adj3" fmla="val 16667"/>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785804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1620</Words>
  <Application>Microsoft Office PowerPoint</Application>
  <PresentationFormat>Widescreen</PresentationFormat>
  <Paragraphs>113</Paragraphs>
  <Slides>13</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ArialMT</vt:lpstr>
      <vt:lpstr>Calibri</vt:lpstr>
      <vt:lpstr>Calibri Light</vt:lpstr>
      <vt:lpstr>Office Theme</vt:lpstr>
      <vt:lpstr>Coaching NQTs</vt:lpstr>
      <vt:lpstr>Key ideas</vt:lpstr>
      <vt:lpstr>Coaching Project</vt:lpstr>
      <vt:lpstr>i-Resilience : 4 Key Components of Personal Resilience</vt:lpstr>
      <vt:lpstr>Key themes emerging from research interviews</vt:lpstr>
      <vt:lpstr>What did the NQTs themselves say? </vt:lpstr>
      <vt:lpstr>PowerPoint Presentation</vt:lpstr>
      <vt:lpstr>PowerPoint Presentation</vt:lpstr>
      <vt:lpstr>PowerPoint Presentation</vt:lpstr>
      <vt:lpstr>PowerPoint Presentation</vt:lpstr>
      <vt:lpstr>The benefits of coaching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Sossick</dc:creator>
  <cp:lastModifiedBy>Jo Barkham</cp:lastModifiedBy>
  <cp:revision>6</cp:revision>
  <dcterms:created xsi:type="dcterms:W3CDTF">2018-09-20T15:56:19Z</dcterms:created>
  <dcterms:modified xsi:type="dcterms:W3CDTF">2018-09-24T08:08:01Z</dcterms:modified>
</cp:coreProperties>
</file>